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6.svg" ContentType="image/svg+xml"/>
  <Override PartName="/ppt/media/image19.svg" ContentType="image/svg+xml"/>
  <Override PartName="/ppt/media/image20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49"/>
  </p:handoutMasterIdLst>
  <p:sldIdLst>
    <p:sldId id="256" r:id="rId3"/>
    <p:sldId id="258" r:id="rId5"/>
    <p:sldId id="266" r:id="rId6"/>
    <p:sldId id="261" r:id="rId7"/>
    <p:sldId id="298" r:id="rId8"/>
    <p:sldId id="260" r:id="rId9"/>
    <p:sldId id="300" r:id="rId10"/>
    <p:sldId id="299" r:id="rId11"/>
    <p:sldId id="264" r:id="rId12"/>
    <p:sldId id="267" r:id="rId13"/>
    <p:sldId id="318" r:id="rId14"/>
    <p:sldId id="263" r:id="rId15"/>
    <p:sldId id="319" r:id="rId16"/>
    <p:sldId id="334" r:id="rId17"/>
    <p:sldId id="335" r:id="rId18"/>
    <p:sldId id="336" r:id="rId19"/>
    <p:sldId id="337" r:id="rId20"/>
    <p:sldId id="271" r:id="rId21"/>
    <p:sldId id="320" r:id="rId22"/>
    <p:sldId id="338" r:id="rId23"/>
    <p:sldId id="339" r:id="rId24"/>
    <p:sldId id="340" r:id="rId25"/>
    <p:sldId id="341" r:id="rId26"/>
    <p:sldId id="342" r:id="rId27"/>
    <p:sldId id="283" r:id="rId28"/>
    <p:sldId id="272" r:id="rId29"/>
    <p:sldId id="400" r:id="rId30"/>
    <p:sldId id="356" r:id="rId31"/>
    <p:sldId id="362" r:id="rId32"/>
    <p:sldId id="395" r:id="rId33"/>
    <p:sldId id="396" r:id="rId34"/>
    <p:sldId id="363" r:id="rId35"/>
    <p:sldId id="430" r:id="rId36"/>
    <p:sldId id="364" r:id="rId37"/>
    <p:sldId id="365" r:id="rId38"/>
    <p:sldId id="431" r:id="rId39"/>
    <p:sldId id="357" r:id="rId40"/>
    <p:sldId id="366" r:id="rId41"/>
    <p:sldId id="367" r:id="rId42"/>
    <p:sldId id="358" r:id="rId43"/>
    <p:sldId id="359" r:id="rId44"/>
    <p:sldId id="369" r:id="rId45"/>
    <p:sldId id="370" r:id="rId46"/>
    <p:sldId id="360" r:id="rId47"/>
    <p:sldId id="399" r:id="rId48"/>
  </p:sldIdLst>
  <p:sldSz cx="12192000" cy="6858000"/>
  <p:notesSz cx="6858000" cy="9144000"/>
  <p:embeddedFontLst>
    <p:embeddedFont>
      <p:font typeface="Chiller" panose="04020404031007020602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Arial Black" panose="020B0A04020102020204" charset="0"/>
      <p:bold r:id="rId59"/>
    </p:embeddedFont>
    <p:embeddedFont>
      <p:font typeface="Cambria" panose="02040503050406030204" charset="0"/>
      <p:regular r:id="rId60"/>
      <p:bold r:id="rId61"/>
      <p:italic r:id="rId62"/>
      <p:boldItalic r:id="rId63"/>
    </p:embeddedFont>
    <p:embeddedFont>
      <p:font typeface="汉仪雅酷黑 85W" panose="020B0904020202020204" charset="-122"/>
      <p:bold r:id="rId64"/>
    </p:embeddedFont>
    <p:embeddedFont>
      <p:font typeface="Calibri" panose="020F0502020204030204"/>
      <p:regular r:id="rId65"/>
      <p:bold r:id="rId66"/>
      <p:italic r:id="rId67"/>
      <p:boldItalic r:id="rId68"/>
    </p:embeddedFont>
    <p:embeddedFont>
      <p:font typeface="华文中宋" panose="02010600040101010101" pitchFamily="2" charset="-122"/>
      <p:regular r:id="rId69"/>
    </p:embeddedFont>
  </p:embeddedFontLst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4" userDrawn="1">
          <p15:clr>
            <a:srgbClr val="A4A3A4"/>
          </p15:clr>
        </p15:guide>
        <p15:guide id="2" pos="40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" lastIdx="0" clrIdx="0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00FF"/>
    <a:srgbClr val="3837FB"/>
    <a:srgbClr val="FFFFFF"/>
    <a:srgbClr val="F0EFED"/>
    <a:srgbClr val="EEEDEB"/>
    <a:srgbClr val="9AB4A9"/>
    <a:srgbClr val="8497B0"/>
    <a:srgbClr val="A9D18E"/>
    <a:srgbClr val="BBCEC6"/>
    <a:srgbClr val="FFB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094"/>
        <p:guide pos="403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tags" Target="tags/tag180.xml"/><Relationship Id="rId7" Type="http://schemas.openxmlformats.org/officeDocument/2006/relationships/slide" Target="slides/slide4.xml"/><Relationship Id="rId69" Type="http://schemas.openxmlformats.org/officeDocument/2006/relationships/font" Target="fonts/font16.fntdata"/><Relationship Id="rId68" Type="http://schemas.openxmlformats.org/officeDocument/2006/relationships/font" Target="fonts/font15.fntdata"/><Relationship Id="rId67" Type="http://schemas.openxmlformats.org/officeDocument/2006/relationships/font" Target="fonts/font14.fntdata"/><Relationship Id="rId66" Type="http://schemas.openxmlformats.org/officeDocument/2006/relationships/font" Target="fonts/font13.fntdata"/><Relationship Id="rId65" Type="http://schemas.openxmlformats.org/officeDocument/2006/relationships/font" Target="fonts/font12.fntdata"/><Relationship Id="rId64" Type="http://schemas.openxmlformats.org/officeDocument/2006/relationships/font" Target="fonts/font11.fntdata"/><Relationship Id="rId63" Type="http://schemas.openxmlformats.org/officeDocument/2006/relationships/font" Target="fonts/font10.fntdata"/><Relationship Id="rId62" Type="http://schemas.openxmlformats.org/officeDocument/2006/relationships/font" Target="fonts/font9.fntdata"/><Relationship Id="rId61" Type="http://schemas.openxmlformats.org/officeDocument/2006/relationships/font" Target="fonts/font8.fntdata"/><Relationship Id="rId60" Type="http://schemas.openxmlformats.org/officeDocument/2006/relationships/font" Target="fonts/font7.fntdata"/><Relationship Id="rId6" Type="http://schemas.openxmlformats.org/officeDocument/2006/relationships/slide" Target="slides/slide3.xml"/><Relationship Id="rId59" Type="http://schemas.openxmlformats.org/officeDocument/2006/relationships/font" Target="fonts/font6.fntdata"/><Relationship Id="rId58" Type="http://schemas.openxmlformats.org/officeDocument/2006/relationships/font" Target="fonts/font5.fntdata"/><Relationship Id="rId57" Type="http://schemas.openxmlformats.org/officeDocument/2006/relationships/font" Target="fonts/font4.fntdata"/><Relationship Id="rId56" Type="http://schemas.openxmlformats.org/officeDocument/2006/relationships/font" Target="fonts/font3.fntdata"/><Relationship Id="rId55" Type="http://schemas.openxmlformats.org/officeDocument/2006/relationships/font" Target="fonts/font2.fntdata"/><Relationship Id="rId54" Type="http://schemas.openxmlformats.org/officeDocument/2006/relationships/font" Target="fonts/font1.fntdata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义启中秋体" panose="02010601030101010101" charset="-122"/>
                <a:ea typeface="义启中秋体" panose="02010601030101010101" charset="-122"/>
              </a:rPr>
            </a:fld>
            <a:endParaRPr lang="zh-CN" altLang="en-US" smtClean="0">
              <a:latin typeface="义启中秋体" panose="02010601030101010101" charset="-122"/>
              <a:ea typeface="义启中秋体" panose="0201060103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义启中秋体" panose="02010601030101010101" charset="-122"/>
                <a:ea typeface="义启中秋体" panose="02010601030101010101" charset="-122"/>
              </a:rPr>
            </a:fld>
            <a:endParaRPr lang="zh-CN" altLang="en-US" smtClean="0">
              <a:latin typeface="义启中秋体" panose="02010601030101010101" charset="-122"/>
              <a:ea typeface="义启中秋体" panose="0201060103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义启中秋体" panose="02010601030101010101" charset="-122"/>
                <a:ea typeface="义启中秋体" panose="02010601030101010101" charset="-122"/>
                <a:cs typeface="义启中秋体" panose="0201060103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义启中秋体" panose="02010601030101010101" charset="-122"/>
                <a:ea typeface="义启中秋体" panose="02010601030101010101" charset="-122"/>
                <a:cs typeface="义启中秋体" panose="02010601030101010101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义启中秋体" panose="02010601030101010101" charset="-122"/>
                <a:ea typeface="义启中秋体" panose="02010601030101010101" charset="-122"/>
                <a:cs typeface="义启中秋体" panose="0201060103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义启中秋体" panose="02010601030101010101" charset="-122"/>
                <a:ea typeface="义启中秋体" panose="02010601030101010101" charset="-122"/>
                <a:cs typeface="义启中秋体" panose="02010601030101010101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义启中秋体" panose="02010601030101010101" charset="-122"/>
        <a:ea typeface="义启中秋体" panose="02010601030101010101" charset="-122"/>
        <a:cs typeface="义启中秋体" panose="0201060103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义启中秋体" panose="02010601030101010101" charset="-122"/>
        <a:ea typeface="义启中秋体" panose="02010601030101010101" charset="-122"/>
        <a:cs typeface="义启中秋体" panose="0201060103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义启中秋体" panose="02010601030101010101" charset="-122"/>
        <a:ea typeface="义启中秋体" panose="02010601030101010101" charset="-122"/>
        <a:cs typeface="义启中秋体" panose="0201060103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义启中秋体" panose="02010601030101010101" charset="-122"/>
        <a:ea typeface="义启中秋体" panose="02010601030101010101" charset="-122"/>
        <a:cs typeface="义启中秋体" panose="0201060103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义启中秋体" panose="02010601030101010101" charset="-122"/>
        <a:ea typeface="义启中秋体" panose="02010601030101010101" charset="-122"/>
        <a:cs typeface="义启中秋体" panose="0201060103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324EA-D88B-4DB6-A454-EECCD39A6D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54745-8413-4732-B5EB-1684930933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speaker,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attractive,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logic.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author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paras?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author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first,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third?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author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paras.</a:t>
            </a:r>
            <a:endParaRPr kumimoji="1" lang="en-US" altLang="zh-CN" dirty="0"/>
          </a:p>
          <a:p>
            <a:r>
              <a:rPr kumimoji="1" lang="en-US" altLang="zh-CN" dirty="0"/>
              <a:t>Does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phrases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other?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sentences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similar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words,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similar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words.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feel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repetition,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feel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unnatural?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8157E-2DD7-F948-9D28-E136226242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1E8CE-9CC8-49CD-83DC-F491AC292A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1E8CE-9CC8-49CD-83DC-F491AC292A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54745-8413-4732-B5EB-1684930933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义启中秋体" panose="0201060103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义启中秋体" panose="0201060103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义启中秋体" panose="0201060103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义启中秋体" panose="0201060103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义启中秋体" panose="0201060103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义启中秋体" panose="0201060103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义启中秋体" panose="0201060103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义启中秋体" panose="02010601030101010101" charset="-122"/>
                <a:ea typeface="义启中秋体" panose="02010601030101010101" charset="-122"/>
                <a:cs typeface="义启中秋体" panose="0201060103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义启中秋体" panose="02010601030101010101" charset="-122"/>
                <a:ea typeface="义启中秋体" panose="02010601030101010101" charset="-122"/>
                <a:cs typeface="义启中秋体" panose="0201060103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义启中秋体" panose="02010601030101010101" charset="-122"/>
                <a:ea typeface="义启中秋体" panose="02010601030101010101" charset="-122"/>
                <a:cs typeface="义启中秋体" panose="0201060103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义启中秋体" panose="02010601030101010101" charset="-122"/>
              <a:ea typeface="义启中秋体" panose="02010601030101010101" charset="-122"/>
              <a:cs typeface="义启中秋体" panose="02010601030101010101" charset="-122"/>
            </a:endParaRPr>
          </a:p>
        </p:txBody>
      </p:sp>
      <p:pic>
        <p:nvPicPr>
          <p:cNvPr id="8" name="图片 7" descr="摄图网_500179973"/>
          <p:cNvPicPr>
            <a:picLocks noChangeAspect="1"/>
          </p:cNvPicPr>
          <p:nvPr userDrawn="1"/>
        </p:nvPicPr>
        <p:blipFill>
          <a:blip r:embed="rId18"/>
          <a:srcRect l="11924" r="32208" b="45368"/>
          <a:stretch>
            <a:fillRect/>
          </a:stretch>
        </p:blipFill>
        <p:spPr>
          <a:xfrm>
            <a:off x="-49530" y="10795"/>
            <a:ext cx="12256135" cy="683450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50165" y="80010"/>
            <a:ext cx="11981180" cy="6672580"/>
          </a:xfrm>
          <a:prstGeom prst="rect">
            <a:avLst/>
          </a:prstGeom>
          <a:noFill/>
          <a:ln w="57150">
            <a:solidFill>
              <a:srgbClr val="BBCEC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义启中秋体" panose="02010601030101010101" charset="-122"/>
              <a:ea typeface="义启中秋体" panose="02010601030101010101" charset="-122"/>
              <a:cs typeface="义启中秋体" panose="02010601030101010101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49530" y="5969000"/>
            <a:ext cx="11981180" cy="735330"/>
            <a:chOff x="78" y="9400"/>
            <a:chExt cx="18868" cy="1158"/>
          </a:xfrm>
        </p:grpSpPr>
        <p:pic>
          <p:nvPicPr>
            <p:cNvPr id="11" name="图片 10" descr="鍥惧眰 6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86" y="9400"/>
              <a:ext cx="15840" cy="1158"/>
            </a:xfrm>
            <a:prstGeom prst="rect">
              <a:avLst/>
            </a:prstGeom>
          </p:spPr>
        </p:pic>
        <p:pic>
          <p:nvPicPr>
            <p:cNvPr id="12" name="图片 11" descr="鍥惧眰 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" y="10088"/>
              <a:ext cx="18869" cy="47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义启中秋体" panose="02010601030101010101" charset="-122"/>
          <a:ea typeface="义启中秋体" panose="02010601030101010101" charset="-122"/>
          <a:cs typeface="义启中秋体" panose="0201060103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义启中秋体" panose="02010601030101010101" charset="-122"/>
          <a:ea typeface="义启中秋体" panose="02010601030101010101" charset="-122"/>
          <a:cs typeface="义启中秋体" panose="02010601030101010101" charset="-122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义启中秋体" panose="02010601030101010101" charset="-122"/>
          <a:ea typeface="义启中秋体" panose="02010601030101010101" charset="-122"/>
          <a:cs typeface="义启中秋体" panose="02010601030101010101" charset="-122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义启中秋体" panose="02010601030101010101" charset="-122"/>
          <a:ea typeface="义启中秋体" panose="02010601030101010101" charset="-122"/>
          <a:cs typeface="义启中秋体" panose="02010601030101010101" charset="-122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义启中秋体" panose="02010601030101010101" charset="-122"/>
          <a:ea typeface="义启中秋体" panose="02010601030101010101" charset="-122"/>
          <a:cs typeface="义启中秋体" panose="02010601030101010101" charset="-122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义启中秋体" panose="02010601030101010101" charset="-122"/>
          <a:ea typeface="义启中秋体" panose="02010601030101010101" charset="-122"/>
          <a:cs typeface="义启中秋体" panose="02010601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.svg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sv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5.jpeg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4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11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1" Type="http://schemas.openxmlformats.org/officeDocument/2006/relationships/notesSlide" Target="../notesSlides/notesSlide21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13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8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image" Target="../media/image9.png"/><Relationship Id="rId1" Type="http://schemas.openxmlformats.org/officeDocument/2006/relationships/tags" Target="../tags/tag1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4.xml"/><Relationship Id="rId2" Type="http://schemas.openxmlformats.org/officeDocument/2006/relationships/image" Target="../media/image9.png"/><Relationship Id="rId1" Type="http://schemas.openxmlformats.org/officeDocument/2006/relationships/tags" Target="../tags/tag133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7" Type="http://schemas.openxmlformats.org/officeDocument/2006/relationships/notesSlide" Target="../notesSlides/notesSlide3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5" Type="http://schemas.openxmlformats.org/officeDocument/2006/relationships/notesSlide" Target="../notesSlides/notesSlide3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tags" Target="../tags/tag15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2" Type="http://schemas.openxmlformats.org/officeDocument/2006/relationships/notesSlide" Target="../notesSlides/notesSlide3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9.xml"/><Relationship Id="rId1" Type="http://schemas.openxmlformats.org/officeDocument/2006/relationships/tags" Target="../tags/tag17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9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364"/>
          <p:cNvPicPr>
            <a:picLocks noChangeAspect="1"/>
          </p:cNvPicPr>
          <p:nvPr/>
        </p:nvPicPr>
        <p:blipFill>
          <a:blip r:embed="rId1"/>
          <a:srcRect l="27679" r="26161"/>
          <a:stretch>
            <a:fillRect/>
          </a:stretch>
        </p:blipFill>
        <p:spPr>
          <a:xfrm>
            <a:off x="50165" y="635635"/>
            <a:ext cx="6022975" cy="61169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0165" y="80010"/>
            <a:ext cx="11981180" cy="6672580"/>
          </a:xfrm>
          <a:prstGeom prst="rect">
            <a:avLst/>
          </a:prstGeom>
          <a:noFill/>
          <a:ln w="57150">
            <a:solidFill>
              <a:srgbClr val="BBCEC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义启中秋体" panose="0201060103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98465" y="1816735"/>
            <a:ext cx="64744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chemeClr val="tx1">
                    <a:lumMod val="75000"/>
                    <a:lumOff val="25000"/>
                  </a:schemeClr>
                </a:solidFill>
                <a:cs typeface="义启中秋体" panose="02010601030101010101" charset="-122"/>
              </a:rPr>
              <a:t>Unit 1</a:t>
            </a:r>
            <a:r>
              <a:rPr lang="en-US" altLang="zh-CN" sz="9600">
                <a:solidFill>
                  <a:schemeClr val="tx1">
                    <a:lumMod val="75000"/>
                    <a:lumOff val="25000"/>
                  </a:schemeClr>
                </a:solidFill>
                <a:cs typeface="义启中秋体" panose="02010601030101010101" charset="-122"/>
              </a:rPr>
              <a:t> </a:t>
            </a:r>
            <a:endParaRPr lang="en-US" altLang="zh-CN" sz="9600">
              <a:solidFill>
                <a:schemeClr val="tx1">
                  <a:lumMod val="75000"/>
                  <a:lumOff val="25000"/>
                </a:schemeClr>
              </a:solidFill>
              <a:cs typeface="义启中秋体" panose="02010601030101010101" charset="-122"/>
            </a:endParaRPr>
          </a:p>
          <a:p>
            <a:pPr algn="ctr"/>
            <a:r>
              <a:rPr lang="en-US" altLang="zh-CN" sz="6600" b="1" i="1">
                <a:solidFill>
                  <a:schemeClr val="tx1">
                    <a:lumMod val="75000"/>
                    <a:lumOff val="25000"/>
                  </a:schemeClr>
                </a:solidFill>
                <a:cs typeface="义启中秋体" panose="02010601030101010101" charset="-122"/>
              </a:rPr>
              <a:t>Back to school</a:t>
            </a:r>
            <a:endParaRPr lang="en-US" altLang="zh-CN" sz="6600" b="1" i="1">
              <a:solidFill>
                <a:schemeClr val="tx1">
                  <a:lumMod val="75000"/>
                  <a:lumOff val="25000"/>
                </a:schemeClr>
              </a:solidFill>
              <a:cs typeface="义启中秋体" panose="0201060103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12250" y="4957445"/>
            <a:ext cx="23806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r"/>
            <a:r>
              <a:rPr lang="en-US" altLang="zh-CN" sz="3600" b="1">
                <a:solidFill>
                  <a:schemeClr val="tx1">
                    <a:lumMod val="75000"/>
                    <a:lumOff val="25000"/>
                  </a:schemeClr>
                </a:solidFill>
                <a:latin typeface="Chiller" panose="04020404031007020602" charset="0"/>
                <a:cs typeface="Chiller" panose="04020404031007020602" charset="0"/>
              </a:rPr>
              <a:t>Zoey</a:t>
            </a:r>
            <a:endParaRPr lang="en-US" altLang="zh-CN" sz="3600" b="1">
              <a:solidFill>
                <a:schemeClr val="tx1">
                  <a:lumMod val="75000"/>
                  <a:lumOff val="25000"/>
                </a:schemeClr>
              </a:solidFill>
              <a:latin typeface="Chiller" panose="04020404031007020602" charset="0"/>
              <a:cs typeface="Chiller" panose="04020404031007020602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692140" y="797560"/>
            <a:ext cx="589915" cy="602615"/>
          </a:xfrm>
          <a:prstGeom prst="ellipse">
            <a:avLst/>
          </a:prstGeom>
          <a:noFill/>
          <a:ln>
            <a:solidFill>
              <a:srgbClr val="9AB4A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义启中秋体" panose="02010601030101010101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073140" y="4653915"/>
            <a:ext cx="589915" cy="602615"/>
          </a:xfrm>
          <a:prstGeom prst="ellipse">
            <a:avLst/>
          </a:prstGeom>
          <a:noFill/>
          <a:ln>
            <a:solidFill>
              <a:srgbClr val="9AB4A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义启中秋体" panose="02010601030101010101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9848215" y="647065"/>
            <a:ext cx="1494155" cy="1896110"/>
          </a:xfrm>
          <a:prstGeom prst="line">
            <a:avLst/>
          </a:prstGeom>
          <a:ln>
            <a:solidFill>
              <a:srgbClr val="9A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420485" y="80010"/>
            <a:ext cx="1494155" cy="1896110"/>
          </a:xfrm>
          <a:prstGeom prst="line">
            <a:avLst/>
          </a:prstGeom>
          <a:ln>
            <a:solidFill>
              <a:srgbClr val="9A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0626725" y="4401185"/>
            <a:ext cx="1305560" cy="1594485"/>
          </a:xfrm>
          <a:prstGeom prst="line">
            <a:avLst/>
          </a:prstGeom>
          <a:ln>
            <a:solidFill>
              <a:srgbClr val="9A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64"/>
          <p:cNvPicPr>
            <a:picLocks noChangeAspect="1"/>
          </p:cNvPicPr>
          <p:nvPr/>
        </p:nvPicPr>
        <p:blipFill>
          <a:blip r:embed="rId1"/>
          <a:srcRect l="60392" r="26161"/>
          <a:stretch>
            <a:fillRect/>
          </a:stretch>
        </p:blipFill>
        <p:spPr>
          <a:xfrm>
            <a:off x="36195" y="441960"/>
            <a:ext cx="1754505" cy="6116955"/>
          </a:xfrm>
          <a:prstGeom prst="rect">
            <a:avLst/>
          </a:prstGeom>
        </p:spPr>
      </p:pic>
      <p:pic>
        <p:nvPicPr>
          <p:cNvPr id="10" name="图片 9" descr="Untitled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680" y="0"/>
            <a:ext cx="7421245" cy="590486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6151245" y="3362325"/>
            <a:ext cx="54444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latin typeface="Calibri" panose="020F0502020204030204" pitchFamily="34" charset="0"/>
                <a:cs typeface="Calibri" panose="020F0502020204030204" pitchFamily="34" charset="0"/>
              </a:rPr>
              <a:t>What will the passage talk about? </a:t>
            </a:r>
            <a:endParaRPr lang="en-US" altLang="zh-CN" sz="4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24350" y="525780"/>
            <a:ext cx="31635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Word Cloud</a:t>
            </a:r>
            <a:endParaRPr lang="en-US" altLang="zh-CN" sz="4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矩形 5" descr="7b0a2020202022776f7264617274223a2022220a7d0a"/>
          <p:cNvSpPr/>
          <p:nvPr/>
        </p:nvSpPr>
        <p:spPr>
          <a:xfrm>
            <a:off x="7005955" y="2155825"/>
            <a:ext cx="3734435" cy="92202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isometricRightUp">
                <a:rot lat="0" lon="0" rev="0"/>
              </a:camera>
              <a:lightRig rig="threePt" dir="t"/>
            </a:scene3d>
          </a:bodyPr>
          <a:p>
            <a:pPr algn="ctr"/>
            <a:r>
              <a:rPr lang="en-US" altLang="zh-CN" sz="5400" b="1">
                <a:ln w="0"/>
                <a:blipFill>
                  <a:blip r:embed="rId3"/>
                  <a:stretch>
                    <a:fillRect/>
                  </a:stretch>
                </a:blipFill>
                <a:effectLst>
                  <a:reflection blurRad="38100" stA="35000" endA="300" endPos="50000" dist="101600" dir="5400000" sy="-100000" algn="bl" rotWithShape="0"/>
                </a:effectLst>
                <a:latin typeface="汉仪雅酷黑 85W" panose="020B0904020202020204" charset="-122"/>
                <a:ea typeface="汉仪雅酷黑 85W" panose="020B0904020202020204" charset="-122"/>
              </a:rPr>
              <a:t>Prediction</a:t>
            </a:r>
            <a:endParaRPr lang="en-US" altLang="zh-CN" sz="5400" b="1">
              <a:ln w="0"/>
              <a:blipFill>
                <a:blip r:embed="rId3"/>
                <a:stretch>
                  <a:fillRect/>
                </a:stretch>
              </a:blipFill>
              <a:effectLst>
                <a:reflection blurRad="38100" stA="35000" endA="300" endPos="50000" dist="101600" dir="5400000" sy="-100000" algn="bl" rotWithShape="0"/>
              </a:effectLst>
              <a:latin typeface="汉仪雅酷黑 85W" panose="020B0904020202020204" charset="-122"/>
              <a:ea typeface="汉仪雅酷黑 85W" panose="020B0904020202020204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364"/>
          <p:cNvPicPr>
            <a:picLocks noChangeAspect="1"/>
          </p:cNvPicPr>
          <p:nvPr/>
        </p:nvPicPr>
        <p:blipFill>
          <a:blip r:embed="rId1"/>
          <a:srcRect l="60392" r="26161"/>
          <a:stretch>
            <a:fillRect/>
          </a:stretch>
        </p:blipFill>
        <p:spPr>
          <a:xfrm>
            <a:off x="78105" y="492760"/>
            <a:ext cx="1754505" cy="61169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0340" y="297180"/>
            <a:ext cx="7277735" cy="973455"/>
          </a:xfrm>
          <a:prstGeom prst="rect">
            <a:avLst/>
          </a:prstGeom>
          <a:solidFill>
            <a:srgbClr val="9AB4A9"/>
          </a:solidFill>
        </p:spPr>
        <p:txBody>
          <a:bodyPr wrap="square" rtlCol="0" anchor="t">
            <a:no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4000" b="1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Read for topic sentences</a:t>
            </a:r>
            <a:endParaRPr lang="en-US" altLang="zh-CN" sz="4000" b="1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2470" y="1470025"/>
            <a:ext cx="11014710" cy="14204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Read the speech transcript and underline the 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zh-CN" sz="4000" b="1" dirty="0">
                <a:solidFill>
                  <a:srgbClr val="00B050"/>
                </a:solidFill>
                <a:latin typeface="Times New Roman Bold" panose="02020603050405020304" charset="0"/>
                <a:ea typeface="Arial Unicode MS" panose="020B0604020202020204" charset="-122"/>
                <a:cs typeface="Times New Roman Bold" panose="02020603050405020304" charset="0"/>
              </a:rPr>
              <a:t>topic sentence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for each paragraph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59815" y="3279140"/>
            <a:ext cx="10902315" cy="2453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A topic sentence tells the reader the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main idea of a paragraph</a:t>
            </a:r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. </a:t>
            </a:r>
            <a:endParaRPr lang="en-US" altLang="zh-CN" sz="3200" b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It is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usually</a:t>
            </a:r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at the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beginning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or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the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end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of a paragraph</a:t>
            </a:r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, but it may also appear</a:t>
            </a:r>
            <a:r>
              <a:rPr lang="zh-CN" altLang="en-US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right</a:t>
            </a:r>
            <a:r>
              <a:rPr lang="zh-CN" altLang="en-US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after</a:t>
            </a:r>
            <a:r>
              <a:rPr lang="zh-CN" altLang="en-US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some</a:t>
            </a:r>
            <a:r>
              <a:rPr lang="zh-CN" altLang="en-US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transitional</a:t>
            </a:r>
            <a:r>
              <a:rPr lang="zh-CN" altLang="en-US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words</a:t>
            </a:r>
            <a:r>
              <a:rPr lang="zh-CN" altLang="en-US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like</a:t>
            </a:r>
            <a:r>
              <a:rPr lang="zh-CN" altLang="en-US" sz="3200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but,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however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and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although.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3" t="20775" r="32994" b="23851"/>
          <a:stretch>
            <a:fillRect/>
          </a:stretch>
        </p:blipFill>
        <p:spPr>
          <a:xfrm>
            <a:off x="38100" y="2066925"/>
            <a:ext cx="1731010" cy="1492885"/>
          </a:xfrm>
          <a:prstGeom prst="rect">
            <a:avLst/>
          </a:prstGeom>
        </p:spPr>
      </p:pic>
      <p:pic>
        <p:nvPicPr>
          <p:cNvPr id="2" name="P2-3 B1U1 Reading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0520" y="305435"/>
            <a:ext cx="1226820" cy="1164590"/>
          </a:xfrm>
          <a:prstGeom prst="rect">
            <a:avLst/>
          </a:prstGeom>
        </p:spPr>
      </p:pic>
      <p:pic>
        <p:nvPicPr>
          <p:cNvPr id="3" name="图片 2" descr="奖杯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9275" y="386715"/>
            <a:ext cx="794385" cy="79438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88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224155" y="857885"/>
            <a:ext cx="11853545" cy="5602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14350" indent="-514350">
              <a:lnSpc>
                <a:spcPct val="120000"/>
              </a:lnSpc>
              <a:buClr>
                <a:srgbClr val="548235"/>
              </a:buClr>
              <a:buFont typeface="+mj-ea"/>
              <a:buAutoNum type="circleNumDbPlain"/>
            </a:pPr>
            <a:endParaRPr lang="en-US" altLang="zh-CN" sz="3200" u="sng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lnSpc>
                <a:spcPct val="120000"/>
              </a:lnSpc>
              <a:buClr>
                <a:srgbClr val="548235"/>
              </a:buClr>
              <a:buFont typeface="+mj-ea"/>
              <a:buNone/>
            </a:pPr>
            <a:endParaRPr lang="en-US" altLang="zh-CN" sz="3200" u="sng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80340" y="150495"/>
            <a:ext cx="5828665" cy="666115"/>
          </a:xfrm>
          <a:prstGeom prst="rect">
            <a:avLst/>
          </a:prstGeom>
          <a:solidFill>
            <a:srgbClr val="9AB4A9"/>
          </a:solidFill>
        </p:spPr>
        <p:txBody>
          <a:bodyPr wrap="square" rtlCol="0" anchor="t">
            <a:no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Topic Sentence for each paragraph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36550" y="857885"/>
            <a:ext cx="11740515" cy="55600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lnSpc>
                <a:spcPct val="130000"/>
              </a:lnSpc>
              <a:buClr>
                <a:srgbClr val="548235"/>
              </a:buClr>
              <a:buFont typeface="+mj-ea"/>
              <a:buAutoNum type="circleNumDbPlain"/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Welcome to senior high school!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(L1)</a:t>
            </a:r>
            <a:endParaRPr lang="en-US" altLang="zh-CN" sz="2800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514350" indent="-514350">
              <a:lnSpc>
                <a:spcPct val="130000"/>
              </a:lnSpc>
              <a:buClr>
                <a:srgbClr val="548235"/>
              </a:buClr>
              <a:buFont typeface="+mj-ea"/>
              <a:buAutoNum type="circleNumDbPlain"/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I can’t wait to describe to you what senior high school life is like.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(L4-5)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  <a:p>
            <a:pPr marL="514350" indent="-514350">
              <a:lnSpc>
                <a:spcPct val="130000"/>
              </a:lnSpc>
              <a:buClr>
                <a:srgbClr val="548235"/>
              </a:buClr>
              <a:buFont typeface="+mj-ea"/>
              <a:buAutoNum type="circleNumDbPlain"/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Put simply, potential is your natural ability that can be developed when you try hard enough.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(L14-15)</a:t>
            </a:r>
            <a:endParaRPr lang="en-US" altLang="zh-CN" sz="2800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514350" indent="-514350">
              <a:lnSpc>
                <a:spcPct val="130000"/>
              </a:lnSpc>
              <a:buClr>
                <a:srgbClr val="548235"/>
              </a:buClr>
              <a:buFont typeface="+mj-ea"/>
              <a:buAutoNum type="circleNumDbPlain"/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To fully realize your potential, it is important for you to make the most of our school resources.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(L21-22)</a:t>
            </a:r>
            <a:endParaRPr lang="en-US" altLang="zh-CN" sz="2800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514350" indent="-514350">
              <a:lnSpc>
                <a:spcPct val="130000"/>
              </a:lnSpc>
              <a:buClr>
                <a:srgbClr val="548235"/>
              </a:buClr>
              <a:buFont typeface="+mj-ea"/>
              <a:buAutoNum type="circleNumDbPlain"/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Of equal importance are good study habits, useful skills and a positive attitude.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(L25)</a:t>
            </a:r>
            <a:endParaRPr lang="en-US" altLang="zh-CN" sz="2800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514350" indent="-514350">
              <a:lnSpc>
                <a:spcPct val="130000"/>
              </a:lnSpc>
              <a:buClr>
                <a:srgbClr val="548235"/>
              </a:buClr>
              <a:buFont typeface="+mj-ea"/>
              <a:buAutoNum type="circleNumDbPlain"/>
            </a:pPr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you alone are responsible for realizing your great potential.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(L33-34)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800"/>
          </a:p>
        </p:txBody>
      </p:sp>
      <p:sp>
        <p:nvSpPr>
          <p:cNvPr id="54" name="矩形 53"/>
          <p:cNvSpPr/>
          <p:nvPr/>
        </p:nvSpPr>
        <p:spPr>
          <a:xfrm>
            <a:off x="825500" y="962025"/>
            <a:ext cx="11143615" cy="571500"/>
          </a:xfrm>
          <a:prstGeom prst="rect">
            <a:avLst/>
          </a:prstGeom>
          <a:solidFill>
            <a:srgbClr val="9AB4A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825500" y="1592580"/>
            <a:ext cx="11143615" cy="571500"/>
          </a:xfrm>
          <a:prstGeom prst="rect">
            <a:avLst/>
          </a:prstGeom>
          <a:solidFill>
            <a:srgbClr val="9AB4A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25500" y="2223135"/>
            <a:ext cx="11143615" cy="925195"/>
          </a:xfrm>
          <a:prstGeom prst="rect">
            <a:avLst/>
          </a:prstGeom>
          <a:solidFill>
            <a:srgbClr val="9AB4A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858520" y="3270885"/>
            <a:ext cx="11110595" cy="925195"/>
          </a:xfrm>
          <a:prstGeom prst="rect">
            <a:avLst/>
          </a:prstGeom>
          <a:solidFill>
            <a:srgbClr val="9AB4A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858520" y="4321175"/>
            <a:ext cx="11110595" cy="970280"/>
          </a:xfrm>
          <a:prstGeom prst="rect">
            <a:avLst/>
          </a:prstGeom>
          <a:solidFill>
            <a:srgbClr val="9AB4A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858520" y="5371465"/>
            <a:ext cx="11110595" cy="640080"/>
          </a:xfrm>
          <a:prstGeom prst="rect">
            <a:avLst/>
          </a:prstGeom>
          <a:solidFill>
            <a:srgbClr val="9AB4A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6" grpId="0" animBg="1"/>
      <p:bldP spid="57" grpId="0" animBg="1"/>
      <p:bldP spid="58" grpId="0" animBg="1"/>
      <p:bldP spid="59" grpId="0" animBg="1"/>
      <p:bldP spid="56" grpId="1" animBg="1"/>
      <p:bldP spid="57" grpId="1" animBg="1"/>
      <p:bldP spid="58" grpId="1" animBg="1"/>
      <p:bldP spid="5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0" y="981075"/>
            <a:ext cx="510540" cy="4930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6310" y="1527175"/>
            <a:ext cx="695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汉仪雅酷黑 85W" panose="020B0904020202020204" charset="-122"/>
                <a:cs typeface="Times New Roman" panose="02020603050405020304" pitchFamily="18" charset="0"/>
                <a:sym typeface="+mn-ea"/>
              </a:rPr>
              <a:t>Describe what senior high school life is like</a:t>
            </a:r>
            <a:endParaRPr lang="en-US" altLang="zh-CN" sz="2800"/>
          </a:p>
        </p:txBody>
      </p:sp>
      <p:sp>
        <p:nvSpPr>
          <p:cNvPr id="52" name="文本框 51"/>
          <p:cNvSpPr txBox="1"/>
          <p:nvPr/>
        </p:nvSpPr>
        <p:spPr>
          <a:xfrm>
            <a:off x="180340" y="150495"/>
            <a:ext cx="5828665" cy="666115"/>
          </a:xfrm>
          <a:prstGeom prst="rect">
            <a:avLst/>
          </a:prstGeom>
          <a:solidFill>
            <a:srgbClr val="9AB4A9"/>
          </a:solidFill>
        </p:spPr>
        <p:txBody>
          <a:bodyPr wrap="square" rtlCol="0" anchor="t">
            <a:no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Topic Sentence for each paragraph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6310" y="954405"/>
            <a:ext cx="5844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汉仪雅酷黑 85W" panose="020B0904020202020204" charset="-122"/>
                <a:cs typeface="Times New Roman" panose="02020603050405020304" pitchFamily="18" charset="0"/>
                <a:sym typeface="+mn-ea"/>
              </a:rPr>
              <a:t>Welcome the audience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849630" y="1550670"/>
            <a:ext cx="10911840" cy="475615"/>
          </a:xfrm>
          <a:prstGeom prst="rect">
            <a:avLst/>
          </a:prstGeom>
          <a:solidFill>
            <a:srgbClr val="EEEDEB"/>
          </a:solidFill>
        </p:spPr>
        <p:txBody>
          <a:bodyPr wrap="square" rtlCol="0">
            <a:noAutofit/>
          </a:bodyPr>
          <a:p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I can’t wait to describe to you what senior high school life is like.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(L4-5)</a:t>
            </a:r>
            <a:endParaRPr lang="en-US" altLang="zh-CN" sz="2800"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793115" y="987425"/>
            <a:ext cx="6334125" cy="521970"/>
          </a:xfrm>
          <a:prstGeom prst="rect">
            <a:avLst/>
          </a:prstGeom>
          <a:solidFill>
            <a:srgbClr val="EEEDEB"/>
          </a:solidFill>
        </p:spPr>
        <p:txBody>
          <a:bodyPr wrap="square" rtlCol="0">
            <a:spAutoFit/>
          </a:bodyPr>
          <a:p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Welcome to senior high school!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(L1)</a:t>
            </a:r>
            <a:endParaRPr lang="zh-CN" altLang="en-US" sz="2800"/>
          </a:p>
        </p:txBody>
      </p:sp>
      <p:sp>
        <p:nvSpPr>
          <p:cNvPr id="13" name="文本框 12"/>
          <p:cNvSpPr txBox="1"/>
          <p:nvPr/>
        </p:nvSpPr>
        <p:spPr>
          <a:xfrm>
            <a:off x="956310" y="2099945"/>
            <a:ext cx="6170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汉仪雅酷黑 85W" panose="020B0904020202020204" charset="-122"/>
                <a:cs typeface="Times New Roman" panose="02020603050405020304" pitchFamily="18" charset="0"/>
                <a:sym typeface="+mn-ea"/>
              </a:rPr>
              <a:t>What is potential 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877570" y="2049145"/>
            <a:ext cx="11135360" cy="1149985"/>
          </a:xfrm>
          <a:prstGeom prst="rect">
            <a:avLst/>
          </a:prstGeom>
          <a:solidFill>
            <a:srgbClr val="EEEDEB"/>
          </a:solidFill>
        </p:spPr>
        <p:txBody>
          <a:bodyPr wrap="square" rtlCol="0">
            <a:noAutofit/>
          </a:bodyPr>
          <a:p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Put simply, potential is your natural ability that can be developed when you try hard enough.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(L14-15)</a:t>
            </a:r>
            <a:endParaRPr lang="en-US" altLang="zh-CN" sz="2800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877570" y="3636010"/>
            <a:ext cx="6876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汉仪雅酷黑 85W" panose="020B0904020202020204" charset="-122"/>
                <a:cs typeface="Times New Roman" panose="02020603050405020304" pitchFamily="18" charset="0"/>
                <a:sym typeface="+mn-ea"/>
              </a:rPr>
              <a:t>How to realize your potential </a:t>
            </a:r>
            <a:endParaRPr lang="en-US" altLang="zh-CN" sz="3600"/>
          </a:p>
        </p:txBody>
      </p:sp>
      <p:sp>
        <p:nvSpPr>
          <p:cNvPr id="7" name="文本框 6"/>
          <p:cNvSpPr txBox="1"/>
          <p:nvPr/>
        </p:nvSpPr>
        <p:spPr>
          <a:xfrm>
            <a:off x="877570" y="3150235"/>
            <a:ext cx="11104880" cy="1383665"/>
          </a:xfrm>
          <a:prstGeom prst="rect">
            <a:avLst/>
          </a:prstGeom>
          <a:solidFill>
            <a:srgbClr val="EEEDEB"/>
          </a:solidFill>
        </p:spPr>
        <p:txBody>
          <a:bodyPr wrap="square" rtlCol="0">
            <a:spAutoFit/>
          </a:bodyPr>
          <a:p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To fully realize your potential, it is important for you to make the most of our school resources.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(L21-22)</a:t>
            </a:r>
            <a:endParaRPr lang="en-US" altLang="zh-CN" sz="2800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956310" y="4212590"/>
            <a:ext cx="11003915" cy="953135"/>
          </a:xfrm>
          <a:prstGeom prst="rect">
            <a:avLst/>
          </a:prstGeom>
          <a:solidFill>
            <a:srgbClr val="EEEDEB"/>
          </a:solidFill>
        </p:spPr>
        <p:txBody>
          <a:bodyPr wrap="square" rtlCol="0">
            <a:spAutoFit/>
          </a:bodyPr>
          <a:p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Of equal importance are good study habits, useful skills and a positive attitude.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(L25)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908050" y="5454015"/>
            <a:ext cx="8400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汉仪雅酷黑 85W" panose="020B0904020202020204" charset="-122"/>
                <a:cs typeface="Times New Roman" panose="02020603050405020304" pitchFamily="18" charset="0"/>
              </a:rPr>
              <a:t>Encouragement and expectation</a:t>
            </a:r>
            <a:endParaRPr lang="en-US" altLang="zh-CN" sz="2800" b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汉仪雅酷黑 85W" panose="020B090402020202020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9630" y="5389880"/>
            <a:ext cx="10584815" cy="521970"/>
          </a:xfrm>
          <a:prstGeom prst="rect">
            <a:avLst/>
          </a:prstGeom>
          <a:solidFill>
            <a:srgbClr val="EEEDEB"/>
          </a:solidFill>
        </p:spPr>
        <p:txBody>
          <a:bodyPr wrap="square" rtlCol="0">
            <a:spAutoFit/>
          </a:bodyPr>
          <a:p>
            <a:r>
              <a:rPr lang="en-US" altLang="zh-CN" sz="2800">
                <a:latin typeface="Cambria" panose="02040503050406030204" charset="0"/>
                <a:cs typeface="Cambria" panose="02040503050406030204" charset="0"/>
                <a:sym typeface="+mn-ea"/>
              </a:rPr>
              <a:t>You alone are responsible for realizing your great potential.</a:t>
            </a:r>
            <a:r>
              <a:rPr lang="en-US" altLang="zh-CN" sz="28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(L33-34)</a:t>
            </a:r>
            <a:endParaRPr lang="zh-CN" altLang="en-US" sz="280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/>
      <p:bldP spid="5" grpId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579755" y="364490"/>
            <a:ext cx="4558030" cy="643890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sz="3600" b="1">
                <a:latin typeface="Arial Black" panose="020B0A04020102020204" charset="0"/>
                <a:cs typeface="Arial Black" panose="020B0A04020102020204" charset="0"/>
              </a:rPr>
              <a:t>Para.1-Opening</a:t>
            </a:r>
            <a:endParaRPr sz="36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36" name="Shape 236"/>
          <p:cNvSpPr>
            <a:spLocks noGrp="1"/>
          </p:cNvSpPr>
          <p:nvPr>
            <p:ph type="title" idx="4294967295"/>
          </p:nvPr>
        </p:nvSpPr>
        <p:spPr>
          <a:xfrm>
            <a:off x="1507490" y="1035685"/>
            <a:ext cx="9859645" cy="1384935"/>
          </a:xfrm>
          <a:prstGeom prst="rect">
            <a:avLst/>
          </a:prstGeom>
        </p:spPr>
        <p:txBody>
          <a:bodyPr>
            <a:noAutofit/>
          </a:bodyPr>
          <a:lstStyle>
            <a:lvl1pPr algn="l" defTabSz="887095">
              <a:defRPr sz="3100">
                <a:solidFill>
                  <a:srgbClr val="011993"/>
                </a:solidFill>
              </a:defRPr>
            </a:lvl1pPr>
          </a:lstStyle>
          <a:p>
            <a:r>
              <a:rPr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the principal say in the opening? What’s the purpose of the opening?</a:t>
            </a:r>
            <a:endParaRPr sz="3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2378075" y="3429000"/>
            <a:ext cx="7066261" cy="17678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Autofit/>
          </a:bodyPr>
          <a:lstStyle>
            <a:lvl1pPr defTabSz="831850">
              <a:defRPr sz="2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said: “Welcome to senior high school! Today is the start of a new term, the start of a three-year journey and the start of a promising future.”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4160997" y="2600359"/>
            <a:ext cx="4887275" cy="551815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to welcome the students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4490562" y="5473878"/>
            <a:ext cx="4887276" cy="551815"/>
          </a:xfrm>
          <a:prstGeom prst="rect">
            <a:avLst/>
          </a:prstGeom>
          <a:solidFill>
            <a:srgbClr val="008F00"/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inform the students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872865" y="3291840"/>
            <a:ext cx="5648325" cy="551815"/>
          </a:xfrm>
          <a:prstGeom prst="rect">
            <a:avLst/>
          </a:prstGeom>
          <a:solidFill>
            <a:srgbClr val="FF9300">
              <a:alpha val="45495"/>
            </a:srgbClr>
          </a:solidFill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2311400" y="3843655"/>
            <a:ext cx="7209155" cy="1424940"/>
          </a:xfrm>
          <a:prstGeom prst="rect">
            <a:avLst/>
          </a:prstGeom>
          <a:solidFill>
            <a:srgbClr val="73FA79">
              <a:alpha val="3773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图片 47" descr="364"/>
          <p:cNvPicPr>
            <a:picLocks noChangeAspect="1"/>
          </p:cNvPicPr>
          <p:nvPr/>
        </p:nvPicPr>
        <p:blipFill>
          <a:blip r:embed="rId1"/>
          <a:srcRect l="60392" r="26161"/>
          <a:stretch>
            <a:fillRect/>
          </a:stretch>
        </p:blipFill>
        <p:spPr>
          <a:xfrm>
            <a:off x="78105" y="492760"/>
            <a:ext cx="1754505" cy="6116955"/>
          </a:xfrm>
          <a:prstGeom prst="rect">
            <a:avLst/>
          </a:prstGeom>
        </p:spPr>
      </p:pic>
      <p:pic>
        <p:nvPicPr>
          <p:cNvPr id="3" name="图片 2" descr="奖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805" y="295275"/>
            <a:ext cx="794385" cy="794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38" grpId="2" bldLvl="0" animBg="1" advAuto="0"/>
      <p:bldP spid="239" grpId="4" bldLvl="0" animBg="1" advAuto="0"/>
      <p:bldP spid="240" grpId="1" bldLvl="0" animBg="1" advAuto="0"/>
      <p:bldP spid="241" grpId="3" bldLvl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 descr="364"/>
          <p:cNvPicPr>
            <a:picLocks noChangeAspect="1"/>
          </p:cNvPicPr>
          <p:nvPr/>
        </p:nvPicPr>
        <p:blipFill>
          <a:blip r:embed="rId1"/>
          <a:srcRect l="60392" r="26161"/>
          <a:stretch>
            <a:fillRect/>
          </a:stretch>
        </p:blipFill>
        <p:spPr>
          <a:xfrm>
            <a:off x="78105" y="492760"/>
            <a:ext cx="1754505" cy="6116955"/>
          </a:xfrm>
          <a:prstGeom prst="rect">
            <a:avLst/>
          </a:prstGeom>
        </p:spPr>
      </p:pic>
      <p:sp>
        <p:nvSpPr>
          <p:cNvPr id="247" name="Shape 247"/>
          <p:cNvSpPr/>
          <p:nvPr/>
        </p:nvSpPr>
        <p:spPr>
          <a:xfrm>
            <a:off x="4724059" y="276819"/>
            <a:ext cx="5007324" cy="49022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pPr algn="l"/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Lead to a world full of ________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776088" y="2380614"/>
            <a:ext cx="1811020" cy="1936750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algn="ctr"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endParaRPr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Para.2</a:t>
            </a:r>
            <a:endParaRPr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-Para.5 </a:t>
            </a:r>
            <a:endParaRPr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16773" y="2621279"/>
            <a:ext cx="1769181" cy="890270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potential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2927256" y="4570729"/>
            <a:ext cx="1748215" cy="1290320"/>
          </a:xfrm>
          <a:prstGeom prst="rect">
            <a:avLst/>
          </a:prstGeom>
          <a:solidFill>
            <a:srgbClr val="008F00"/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Ways to realize potential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2895680" y="760730"/>
            <a:ext cx="1811368" cy="129032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senior high school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4724059" y="931155"/>
            <a:ext cx="5007324" cy="89027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ead us to acquire ________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and enjoy  ________________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724059" y="1966491"/>
            <a:ext cx="5007324" cy="49022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Open the door to your ________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4755479" y="2621279"/>
            <a:ext cx="5007324" cy="1290320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Potential is your ________ ________ that can be developed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when you try hard enough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4755479" y="4037615"/>
            <a:ext cx="5007324" cy="890270"/>
          </a:xfrm>
          <a:prstGeom prst="rect">
            <a:avLst/>
          </a:prstGeom>
          <a:solidFill>
            <a:srgbClr val="008F00"/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Make the most of ________ ________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4755479" y="5072950"/>
            <a:ext cx="5007324" cy="1290320"/>
          </a:xfrm>
          <a:prstGeom prst="rect">
            <a:avLst/>
          </a:prstGeom>
          <a:solidFill>
            <a:srgbClr val="008F00"/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Good study habits, useful skills and _____________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are equally important.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3174681" y="1966491"/>
            <a:ext cx="1016635" cy="49022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600">
                <a:solidFill>
                  <a:srgbClr val="FF93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Para.2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3174681" y="3547005"/>
            <a:ext cx="1016635" cy="49022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600">
                <a:solidFill>
                  <a:srgbClr val="FF7E79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Para.3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3155567" y="5776490"/>
            <a:ext cx="1291590" cy="49022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600">
                <a:solidFill>
                  <a:srgbClr val="008F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Para.4-5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2945130" y="1586228"/>
            <a:ext cx="1712468" cy="367030"/>
          </a:xfrm>
          <a:prstGeom prst="rect">
            <a:avLst/>
          </a:prstGeom>
          <a:solidFill>
            <a:schemeClr val="accent1">
              <a:satOff val="-4392"/>
              <a:lumOff val="-10492"/>
            </a:schemeClr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3554729" y="1178805"/>
            <a:ext cx="1099804" cy="367030"/>
          </a:xfrm>
          <a:prstGeom prst="rect">
            <a:avLst/>
          </a:prstGeom>
          <a:solidFill>
            <a:schemeClr val="accent1">
              <a:satOff val="-4392"/>
              <a:lumOff val="-10492"/>
            </a:schemeClr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3385094" y="3155845"/>
            <a:ext cx="1272646" cy="367030"/>
          </a:xfrm>
          <a:prstGeom prst="rect">
            <a:avLst/>
          </a:prstGeom>
          <a:solidFill>
            <a:schemeClr val="accent1">
              <a:satOff val="-4392"/>
              <a:lumOff val="-10492"/>
            </a:schemeClr>
          </a:solidFill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3251461" y="5008879"/>
            <a:ext cx="1099805" cy="367030"/>
          </a:xfrm>
          <a:prstGeom prst="rect">
            <a:avLst/>
          </a:prstGeom>
          <a:solidFill>
            <a:schemeClr val="accent1">
              <a:satOff val="-4392"/>
              <a:lumOff val="-10492"/>
            </a:schemeClr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7935595" y="237490"/>
            <a:ext cx="178689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26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sz="28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409180" y="906780"/>
            <a:ext cx="1710055" cy="55308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noAutofit/>
          </a:bodyPr>
          <a:lstStyle>
            <a:lvl1pPr algn="ctr">
              <a:defRPr sz="26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endParaRPr sz="28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6322570" y="1312721"/>
            <a:ext cx="2461895" cy="52070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6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growth</a:t>
            </a:r>
            <a:endParaRPr sz="28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993620" y="1907789"/>
            <a:ext cx="1336675" cy="49022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6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endParaRPr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7232241" y="2590346"/>
            <a:ext cx="1216025" cy="52070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600">
                <a:solidFill>
                  <a:srgbClr val="011993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4957126" y="2951479"/>
            <a:ext cx="1058545" cy="52070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600">
                <a:solidFill>
                  <a:srgbClr val="011993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endParaRPr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7409482" y="4012180"/>
            <a:ext cx="1038860" cy="52070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600">
                <a:solidFill>
                  <a:srgbClr val="FFFB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803775" y="4437482"/>
            <a:ext cx="1518920" cy="52070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600">
                <a:solidFill>
                  <a:srgbClr val="FFFB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endParaRPr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5388488" y="5433772"/>
            <a:ext cx="2795905" cy="52070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600">
                <a:solidFill>
                  <a:srgbClr val="FFFB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positive attitude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9916795" y="3932555"/>
            <a:ext cx="1887220" cy="1076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p>
            <a:r>
              <a:rPr lang="en-US" altLang="zh-CN" sz="3200" b="1" dirty="0">
                <a:latin typeface="Times New Roman" panose="02020603050405020304"/>
                <a:cs typeface="Times New Roman" panose="02020603050405020304"/>
              </a:rPr>
              <a:t>External aspects</a:t>
            </a:r>
            <a:endParaRPr lang="zh-CN" altLang="en-US" sz="3200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9916795" y="5196840"/>
            <a:ext cx="1887220" cy="1076325"/>
          </a:xfrm>
          <a:prstGeom prst="rect">
            <a:avLst/>
          </a:prstGeom>
          <a:solidFill>
            <a:srgbClr val="FCD5B5"/>
          </a:solidFill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Times New Roman" panose="02020603050405020304"/>
                <a:cs typeface="Times New Roman" panose="02020603050405020304"/>
              </a:rPr>
              <a:t>Internal aspects</a:t>
            </a:r>
            <a:endParaRPr lang="zh-CN" altLang="en-US" sz="3200" b="1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5" animBg="1" advAuto="0"/>
      <p:bldP spid="254" grpId="6" animBg="1" advAuto="0"/>
      <p:bldP spid="255" grpId="7" animBg="1" advAuto="0"/>
      <p:bldP spid="256" grpId="2" bldLvl="0" animBg="1" advAuto="0"/>
      <p:bldP spid="257" grpId="1" bldLvl="0" animBg="1" advAuto="0"/>
      <p:bldP spid="258" grpId="3" bldLvl="0" animBg="1" advAuto="0"/>
      <p:bldP spid="259" grpId="4" bldLvl="0" animBg="1" advAuto="0"/>
      <p:bldP spid="260" grpId="8" animBg="1" advAuto="0"/>
      <p:bldP spid="261" grpId="9" animBg="1" advAuto="0"/>
      <p:bldP spid="262" grpId="10" animBg="1" advAuto="0"/>
      <p:bldP spid="263" grpId="11" animBg="1" advAuto="0"/>
      <p:bldP spid="264" grpId="12" animBg="1" advAuto="0"/>
      <p:bldP spid="265" grpId="13" animBg="1" advAuto="0"/>
      <p:bldP spid="266" grpId="14" animBg="1" advAuto="0"/>
      <p:bldP spid="267" grpId="15" animBg="1" advAuto="0"/>
      <p:bldP spid="268" grpId="16" animBg="1" advAuto="0"/>
      <p:bldP spid="15" grpId="0" bldLvl="0" animBg="1"/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350520" y="158750"/>
            <a:ext cx="11475720" cy="79057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Autofit/>
          </a:bodyPr>
          <a:lstStyle/>
          <a:p>
            <a:pPr>
              <a:defRPr sz="3200">
                <a:solidFill>
                  <a:srgbClr val="011993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lang="en-US" sz="2800" b="1" dirty="0"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sz="2800" b="1" dirty="0">
                <a:latin typeface="Arial Black" panose="020B0A04020102020204" charset="0"/>
                <a:cs typeface="Arial Black" panose="020B0A04020102020204" charset="0"/>
              </a:rPr>
              <a:t>nswe</a:t>
            </a:r>
            <a:r>
              <a:rPr lang="en-US" sz="2800" b="1" dirty="0">
                <a:latin typeface="Arial Black" panose="020B0A04020102020204" charset="0"/>
                <a:cs typeface="Arial Black" panose="020B0A04020102020204" charset="0"/>
              </a:rPr>
              <a:t>r</a:t>
            </a:r>
            <a:r>
              <a:rPr sz="2800" b="1" dirty="0">
                <a:latin typeface="Arial Black" panose="020B0A04020102020204" charset="0"/>
                <a:cs typeface="Arial Black" panose="020B0A04020102020204" charset="0"/>
              </a:rPr>
              <a:t> the following questions</a:t>
            </a:r>
            <a:r>
              <a:rPr lang="en-US" sz="2800" b="1" dirty="0">
                <a:latin typeface="Arial Black" panose="020B0A04020102020204" charset="0"/>
                <a:cs typeface="Arial Black" panose="020B0A04020102020204" charset="0"/>
              </a:rPr>
              <a:t> to get more information</a:t>
            </a:r>
            <a:r>
              <a:rPr sz="2800" b="1" dirty="0">
                <a:latin typeface="Arial Black" panose="020B0A04020102020204" charset="0"/>
                <a:cs typeface="Arial Black" panose="020B0A04020102020204" charset="0"/>
              </a:rPr>
              <a:t>.</a:t>
            </a:r>
            <a:endParaRPr sz="2800" b="1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0520" y="1008380"/>
            <a:ext cx="11626215" cy="5369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defTabSz="905510">
              <a:lnSpc>
                <a:spcPct val="100000"/>
              </a:lnSpc>
              <a:spcBef>
                <a:spcPts val="600"/>
              </a:spcBef>
              <a:buSzTx/>
              <a:buNone/>
              <a:defRPr sz="2700"/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What challenges will students face at senior high school?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(Para. 2)</a:t>
            </a:r>
            <a:endParaRPr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l" defTabSz="905510">
              <a:lnSpc>
                <a:spcPct val="100000"/>
              </a:lnSpc>
              <a:spcBef>
                <a:spcPts val="600"/>
              </a:spcBef>
              <a:buSzTx/>
              <a:buNone/>
              <a:defRPr sz="2500">
                <a:solidFill>
                  <a:srgbClr val="FF26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2800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new environment, new knowledge and new ways of thinking.</a:t>
            </a:r>
            <a:endParaRPr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05510">
              <a:lnSpc>
                <a:spcPct val="100000"/>
              </a:lnSpc>
              <a:spcBef>
                <a:spcPts val="600"/>
              </a:spcBef>
              <a:buSzTx/>
              <a:buNone/>
              <a:defRPr sz="2700"/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What does the principal have confidence in?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(Para. 3)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defTabSz="905510">
              <a:lnSpc>
                <a:spcPct val="100000"/>
              </a:lnSpc>
              <a:spcBef>
                <a:spcPts val="600"/>
              </a:spcBef>
              <a:buSzTx/>
              <a:buNone/>
              <a:defRPr sz="2500">
                <a:solidFill>
                  <a:srgbClr val="FF26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2800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 has confidence in students’ ability to make a difference to their family, to their community and to our country.</a:t>
            </a:r>
            <a:endParaRPr sz="2800" b="1" u="sng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05510">
              <a:lnSpc>
                <a:spcPct val="100000"/>
              </a:lnSpc>
              <a:spcBef>
                <a:spcPts val="600"/>
              </a:spcBef>
              <a:buSzTx/>
              <a:buNone/>
              <a:defRPr sz="2700"/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What school resources are mentioned in the speech?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(Para. 4)</a:t>
            </a:r>
            <a:endParaRPr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l" defTabSz="905510">
              <a:lnSpc>
                <a:spcPct val="100000"/>
              </a:lnSpc>
              <a:spcBef>
                <a:spcPts val="600"/>
              </a:spcBef>
              <a:buSzTx/>
              <a:buNone/>
              <a:defRPr sz="2500">
                <a:solidFill>
                  <a:srgbClr val="FF26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2800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Classes, teachers and classmates, school facilities and activities.</a:t>
            </a:r>
            <a:endParaRPr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05510">
              <a:lnSpc>
                <a:spcPct val="100000"/>
              </a:lnSpc>
              <a:spcBef>
                <a:spcPts val="600"/>
              </a:spcBef>
              <a:buSzTx/>
              <a:buNone/>
              <a:defRPr sz="2700"/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What positive attitude should students develop?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(Para. 5)</a:t>
            </a:r>
            <a:endParaRPr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l" defTabSz="905510">
              <a:lnSpc>
                <a:spcPct val="100000"/>
              </a:lnSpc>
              <a:spcBef>
                <a:spcPts val="600"/>
              </a:spcBef>
              <a:buSzTx/>
              <a:buNone/>
              <a:defRPr sz="2500">
                <a:solidFill>
                  <a:srgbClr val="FF26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2800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Always look on the bright side and never lose hope, even in difficult situations.</a:t>
            </a:r>
            <a:endParaRPr sz="2800" b="1" u="sng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/>
          </a:p>
        </p:txBody>
      </p:sp>
      <p:pic>
        <p:nvPicPr>
          <p:cNvPr id="3" name="图片 2" descr="奖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635" y="785495"/>
            <a:ext cx="794385" cy="794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937895" y="635635"/>
            <a:ext cx="5949950" cy="643890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pPr lvl="0" algn="ctr">
              <a:buClrTx/>
              <a:buSzTx/>
              <a:buFontTx/>
            </a:pPr>
            <a:r>
              <a:rPr sz="3600" b="1">
                <a:latin typeface="Arial Black" panose="020B0A04020102020204" charset="0"/>
                <a:cs typeface="Arial Black" panose="020B0A04020102020204" charset="0"/>
                <a:sym typeface="+mn-ea"/>
              </a:rPr>
              <a:t>Para.6-Conclusion</a:t>
            </a:r>
            <a:endParaRPr sz="3600" b="1"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255" y="1631950"/>
            <a:ext cx="1135380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 sz="3200">
                <a:solidFill>
                  <a:srgbClr val="011993"/>
                </a:solidFill>
              </a:defRPr>
            </a:pPr>
            <a:r>
              <a:rPr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What does the principal appeal to</a:t>
            </a:r>
            <a:r>
              <a:rPr 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</a:t>
            </a:r>
            <a:r>
              <a:rPr 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呼吁）</a:t>
            </a:r>
            <a:r>
              <a:rPr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students to do?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defRPr sz="3200">
                <a:solidFill>
                  <a:srgbClr val="011993"/>
                </a:solidFill>
              </a:defRPr>
            </a:pP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3200">
                <a:solidFill>
                  <a:srgbClr val="011993"/>
                </a:solidFill>
              </a:defRPr>
            </a:pP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3200">
                <a:solidFill>
                  <a:srgbClr val="011993"/>
                </a:solidFill>
              </a:defRPr>
            </a:pP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3200">
                <a:solidFill>
                  <a:srgbClr val="011993"/>
                </a:solidFill>
              </a:defRPr>
            </a:pPr>
            <a:r>
              <a:rPr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What </a:t>
            </a:r>
            <a:r>
              <a:rPr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technique</a:t>
            </a:r>
            <a:r>
              <a:rPr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used in this part to keep the audience interested?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186180" y="2346960"/>
            <a:ext cx="9634855" cy="107505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32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appeals to the students to make a continuous effort to train their mind and develop their character. </a:t>
            </a:r>
            <a:endParaRPr b="1" u="sng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1186180" y="4678045"/>
            <a:ext cx="9777730" cy="107505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defRPr sz="32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Quotation is used. A sentence said by Lao-Tzu is quoted by the principal.</a:t>
            </a:r>
            <a:endParaRPr b="1" u="sng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奖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77805" y="295275"/>
            <a:ext cx="794385" cy="794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  <p:bldP spid="273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64"/>
          <p:cNvPicPr>
            <a:picLocks noChangeAspect="1"/>
          </p:cNvPicPr>
          <p:nvPr/>
        </p:nvPicPr>
        <p:blipFill>
          <a:blip r:embed="rId1"/>
          <a:srcRect l="60392" r="26161"/>
          <a:stretch>
            <a:fillRect/>
          </a:stretch>
        </p:blipFill>
        <p:spPr>
          <a:xfrm>
            <a:off x="78105" y="492760"/>
            <a:ext cx="1754505" cy="61169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5710" y="706755"/>
            <a:ext cx="2409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Quotation</a:t>
            </a:r>
            <a:endParaRPr lang="en-US" altLang="zh-CN" sz="4000" b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5760" y="1830070"/>
            <a:ext cx="101549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A journey of</a:t>
            </a:r>
            <a:r>
              <a:rPr lang="en-US" altLang="zh-CN" sz="3200" u="sng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begins with</a:t>
            </a:r>
            <a:r>
              <a:rPr lang="en-US" altLang="zh-CN" sz="3200" u="sng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3200"/>
              <a:t>千里之行，始于足下。</a:t>
            </a:r>
            <a:endParaRPr lang="zh-CN" altLang="en-US" sz="3200"/>
          </a:p>
          <a:p>
            <a:pPr indent="0" algn="l">
              <a:buFont typeface="Wingdings" panose="05000000000000000000" charset="0"/>
              <a:buNone/>
            </a:pPr>
            <a:endParaRPr lang="zh-CN" alt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Study without thinking leads to </a:t>
            </a:r>
            <a:r>
              <a:rPr lang="en-US" altLang="zh-CN" sz="3200" u="sng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; thinking without study ends in </a:t>
            </a:r>
            <a:r>
              <a:rPr lang="en-US" altLang="zh-CN" sz="3200" u="sng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3200"/>
              <a:t>学而不思则罔，思而不学则殆。</a:t>
            </a:r>
            <a:endParaRPr lang="en-US" altLang="zh-CN" sz="3200"/>
          </a:p>
        </p:txBody>
      </p:sp>
      <p:sp>
        <p:nvSpPr>
          <p:cNvPr id="8" name="文本框 7"/>
          <p:cNvSpPr txBox="1"/>
          <p:nvPr/>
        </p:nvSpPr>
        <p:spPr>
          <a:xfrm>
            <a:off x="4204335" y="1811020"/>
            <a:ext cx="3355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thousand miles</a:t>
            </a:r>
            <a:endParaRPr lang="en-US" altLang="zh-CN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32215" y="1811020"/>
            <a:ext cx="2340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 step</a:t>
            </a:r>
            <a:endParaRPr lang="en-US" altLang="zh-CN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95035" y="3763645"/>
            <a:ext cx="2050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puzzlement</a:t>
            </a:r>
            <a:endParaRPr lang="en-US" altLang="zh-CN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95540" y="3289935"/>
            <a:ext cx="196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confusing</a:t>
            </a:r>
            <a:endParaRPr lang="en-US" altLang="zh-CN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 descr="奖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40" y="378460"/>
            <a:ext cx="794385" cy="79438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5" grpId="0"/>
      <p:bldP spid="14" grpId="0"/>
      <p:bldP spid="8" grpId="1"/>
      <p:bldP spid="11" grpId="1"/>
      <p:bldP spid="25" grpId="1"/>
      <p:bldP spid="1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 descr="364"/>
          <p:cNvPicPr>
            <a:picLocks noChangeAspect="1"/>
          </p:cNvPicPr>
          <p:nvPr/>
        </p:nvPicPr>
        <p:blipFill>
          <a:blip r:embed="rId1"/>
          <a:srcRect l="60392" r="26161"/>
          <a:stretch>
            <a:fillRect/>
          </a:stretch>
        </p:blipFill>
        <p:spPr>
          <a:xfrm>
            <a:off x="78105" y="492760"/>
            <a:ext cx="1754505" cy="61169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03550" y="2230120"/>
            <a:ext cx="6891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</a:t>
            </a:r>
            <a:r>
              <a:rPr sz="3600" b="1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other techniques</a:t>
            </a:r>
            <a:r>
              <a:rPr sz="3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are used in the speech to keep the audience interested all the time?</a:t>
            </a:r>
            <a:endParaRPr sz="36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403715" y="1816100"/>
            <a:ext cx="1376680" cy="1073150"/>
          </a:xfrm>
          <a:prstGeom prst="rect">
            <a:avLst/>
          </a:prstGeom>
        </p:spPr>
      </p:pic>
      <p:pic>
        <p:nvPicPr>
          <p:cNvPr id="10" name="图片 9" descr="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H="1">
            <a:off x="1595120" y="3667125"/>
            <a:ext cx="1645920" cy="107315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组合 186"/>
          <p:cNvGrpSpPr/>
          <p:nvPr>
            <p:custDataLst>
              <p:tags r:id="rId1"/>
            </p:custDataLst>
          </p:nvPr>
        </p:nvGrpSpPr>
        <p:grpSpPr>
          <a:xfrm>
            <a:off x="577850" y="803275"/>
            <a:ext cx="5419090" cy="4885055"/>
            <a:chOff x="4972" y="1553"/>
            <a:chExt cx="8534" cy="7693"/>
          </a:xfrm>
        </p:grpSpPr>
        <p:sp>
          <p:nvSpPr>
            <p:cNvPr id="188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6481" y="2098"/>
              <a:ext cx="4669" cy="4820"/>
            </a:xfrm>
            <a:custGeom>
              <a:avLst/>
              <a:gdLst/>
              <a:ahLst/>
              <a:cxnLst/>
              <a:rect l="0" t="0" r="0" b="0"/>
              <a:pathLst>
                <a:path w="1510158" h="1558926">
                  <a:moveTo>
                    <a:pt x="1156970" y="1310513"/>
                  </a:moveTo>
                  <a:cubicBezTo>
                    <a:pt x="1457960" y="1107313"/>
                    <a:pt x="1510157" y="655193"/>
                    <a:pt x="1255395" y="353949"/>
                  </a:cubicBezTo>
                  <a:cubicBezTo>
                    <a:pt x="1058291" y="52324"/>
                    <a:pt x="601091" y="0"/>
                    <a:pt x="352806" y="254889"/>
                  </a:cubicBezTo>
                  <a:cubicBezTo>
                    <a:pt x="52070" y="458089"/>
                    <a:pt x="0" y="909828"/>
                    <a:pt x="202438" y="1211326"/>
                  </a:cubicBezTo>
                  <a:cubicBezTo>
                    <a:pt x="405003" y="1460373"/>
                    <a:pt x="856234" y="1558925"/>
                    <a:pt x="1156970" y="131051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58000" t="-11000" r="-76000" b="-4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9" name="PA-任意多边形 2"/>
            <p:cNvSpPr/>
            <p:nvPr>
              <p:custDataLst>
                <p:tags r:id="rId4"/>
              </p:custDataLst>
            </p:nvPr>
          </p:nvSpPr>
          <p:spPr>
            <a:xfrm>
              <a:off x="8114" y="4977"/>
              <a:ext cx="2576" cy="2025"/>
            </a:xfrm>
            <a:custGeom>
              <a:avLst/>
              <a:gdLst/>
              <a:ahLst/>
              <a:cxnLst/>
              <a:rect l="0" t="0" r="0" b="0"/>
              <a:pathLst>
                <a:path w="832994" h="654813">
                  <a:moveTo>
                    <a:pt x="638175" y="550164"/>
                  </a:moveTo>
                  <a:cubicBezTo>
                    <a:pt x="804164" y="464947"/>
                    <a:pt x="832993" y="274955"/>
                    <a:pt x="692404" y="148463"/>
                  </a:cubicBezTo>
                  <a:cubicBezTo>
                    <a:pt x="583946" y="21463"/>
                    <a:pt x="331851" y="0"/>
                    <a:pt x="194564" y="107061"/>
                  </a:cubicBezTo>
                  <a:cubicBezTo>
                    <a:pt x="28702" y="192278"/>
                    <a:pt x="0" y="382016"/>
                    <a:pt x="111760" y="508762"/>
                  </a:cubicBezTo>
                  <a:cubicBezTo>
                    <a:pt x="223393" y="613410"/>
                    <a:pt x="472313" y="654812"/>
                    <a:pt x="638175" y="550164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69000" t="-169000" r="-156000" b="-11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1" name="PA-任意多边形 4"/>
            <p:cNvSpPr/>
            <p:nvPr>
              <p:custDataLst>
                <p:tags r:id="rId5"/>
              </p:custDataLst>
            </p:nvPr>
          </p:nvSpPr>
          <p:spPr>
            <a:xfrm>
              <a:off x="6573" y="4898"/>
              <a:ext cx="1528" cy="1446"/>
            </a:xfrm>
            <a:custGeom>
              <a:avLst/>
              <a:gdLst/>
              <a:ahLst/>
              <a:cxnLst/>
              <a:rect l="0" t="0" r="0" b="0"/>
              <a:pathLst>
                <a:path w="494285" h="467742">
                  <a:moveTo>
                    <a:pt x="378714" y="393065"/>
                  </a:moveTo>
                  <a:cubicBezTo>
                    <a:pt x="477266" y="332232"/>
                    <a:pt x="494284" y="196469"/>
                    <a:pt x="410972" y="106045"/>
                  </a:cubicBezTo>
                  <a:cubicBezTo>
                    <a:pt x="346583" y="15621"/>
                    <a:pt x="196977" y="0"/>
                    <a:pt x="115443" y="76581"/>
                  </a:cubicBezTo>
                  <a:cubicBezTo>
                    <a:pt x="17018" y="137414"/>
                    <a:pt x="0" y="272923"/>
                    <a:pt x="66294" y="363474"/>
                  </a:cubicBezTo>
                  <a:cubicBezTo>
                    <a:pt x="132588" y="438150"/>
                    <a:pt x="280289" y="467741"/>
                    <a:pt x="378714" y="39306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84000" t="-231000" r="-433000" b="-20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2" name="PA-任意多边形 5"/>
            <p:cNvSpPr/>
            <p:nvPr>
              <p:custDataLst>
                <p:tags r:id="rId6"/>
              </p:custDataLst>
            </p:nvPr>
          </p:nvSpPr>
          <p:spPr>
            <a:xfrm>
              <a:off x="4972" y="4532"/>
              <a:ext cx="1295" cy="1224"/>
            </a:xfrm>
            <a:custGeom>
              <a:avLst/>
              <a:gdLst/>
              <a:ahLst/>
              <a:cxnLst/>
              <a:rect l="0" t="0" r="0" b="0"/>
              <a:pathLst>
                <a:path w="418847" h="395860">
                  <a:moveTo>
                    <a:pt x="321056" y="333121"/>
                  </a:moveTo>
                  <a:cubicBezTo>
                    <a:pt x="404368" y="281559"/>
                    <a:pt x="418846" y="166497"/>
                    <a:pt x="348234" y="89916"/>
                  </a:cubicBezTo>
                  <a:cubicBezTo>
                    <a:pt x="293624" y="13716"/>
                    <a:pt x="166751" y="0"/>
                    <a:pt x="97790" y="64516"/>
                  </a:cubicBezTo>
                  <a:cubicBezTo>
                    <a:pt x="14351" y="115824"/>
                    <a:pt x="0" y="230759"/>
                    <a:pt x="56134" y="307721"/>
                  </a:cubicBezTo>
                  <a:cubicBezTo>
                    <a:pt x="112268" y="371221"/>
                    <a:pt x="237490" y="395859"/>
                    <a:pt x="321056" y="333121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94000" t="-243000" r="-653000" b="-28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3" name="PA-任意多边形 6"/>
            <p:cNvSpPr/>
            <p:nvPr>
              <p:custDataLst>
                <p:tags r:id="rId7"/>
              </p:custDataLst>
            </p:nvPr>
          </p:nvSpPr>
          <p:spPr>
            <a:xfrm>
              <a:off x="11112" y="6528"/>
              <a:ext cx="997" cy="783"/>
            </a:xfrm>
            <a:custGeom>
              <a:avLst/>
              <a:gdLst/>
              <a:ahLst/>
              <a:cxnLst/>
              <a:rect l="0" t="0" r="0" b="0"/>
              <a:pathLst>
                <a:path w="322327" h="253225">
                  <a:moveTo>
                    <a:pt x="271526" y="201422"/>
                  </a:moveTo>
                  <a:cubicBezTo>
                    <a:pt x="319024" y="157861"/>
                    <a:pt x="322326" y="83566"/>
                    <a:pt x="267081" y="42672"/>
                  </a:cubicBezTo>
                  <a:cubicBezTo>
                    <a:pt x="222377" y="0"/>
                    <a:pt x="58166" y="10414"/>
                    <a:pt x="47498" y="29210"/>
                  </a:cubicBezTo>
                  <a:cubicBezTo>
                    <a:pt x="0" y="72898"/>
                    <a:pt x="67056" y="172085"/>
                    <a:pt x="112776" y="214630"/>
                  </a:cubicBezTo>
                  <a:cubicBezTo>
                    <a:pt x="160761" y="253224"/>
                    <a:pt x="230579" y="247415"/>
                    <a:pt x="271526" y="20142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738000" t="-636000" r="-262000" b="-24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4" name="PA-任意多边形 7"/>
            <p:cNvSpPr/>
            <p:nvPr>
              <p:custDataLst>
                <p:tags r:id="rId8"/>
              </p:custDataLst>
            </p:nvPr>
          </p:nvSpPr>
          <p:spPr>
            <a:xfrm>
              <a:off x="12126" y="5794"/>
              <a:ext cx="554" cy="537"/>
            </a:xfrm>
            <a:custGeom>
              <a:avLst/>
              <a:gdLst/>
              <a:ahLst/>
              <a:cxnLst/>
              <a:rect l="0" t="0" r="0" b="0"/>
              <a:pathLst>
                <a:path w="179077" h="173932">
                  <a:moveTo>
                    <a:pt x="142879" y="147219"/>
                  </a:moveTo>
                  <a:cubicBezTo>
                    <a:pt x="161737" y="135222"/>
                    <a:pt x="174140" y="115324"/>
                    <a:pt x="176608" y="93111"/>
                  </a:cubicBezTo>
                  <a:cubicBezTo>
                    <a:pt x="179076" y="70898"/>
                    <a:pt x="171343" y="48763"/>
                    <a:pt x="155579" y="32919"/>
                  </a:cubicBezTo>
                  <a:cubicBezTo>
                    <a:pt x="141781" y="15490"/>
                    <a:pt x="121502" y="4405"/>
                    <a:pt x="99382" y="2203"/>
                  </a:cubicBezTo>
                  <a:cubicBezTo>
                    <a:pt x="77262" y="0"/>
                    <a:pt x="55194" y="6868"/>
                    <a:pt x="38231" y="21235"/>
                  </a:cubicBezTo>
                  <a:cubicBezTo>
                    <a:pt x="19906" y="33347"/>
                    <a:pt x="7409" y="52500"/>
                    <a:pt x="3705" y="74150"/>
                  </a:cubicBezTo>
                  <a:cubicBezTo>
                    <a:pt x="0" y="95801"/>
                    <a:pt x="5418" y="118020"/>
                    <a:pt x="18673" y="135535"/>
                  </a:cubicBezTo>
                  <a:cubicBezTo>
                    <a:pt x="51776" y="169008"/>
                    <a:pt x="104114" y="173931"/>
                    <a:pt x="142879" y="147219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511000" t="-789000" r="-368000" b="-54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5" name="PA-任意多边形 8"/>
            <p:cNvSpPr/>
            <p:nvPr>
              <p:custDataLst>
                <p:tags r:id="rId9"/>
              </p:custDataLst>
            </p:nvPr>
          </p:nvSpPr>
          <p:spPr>
            <a:xfrm>
              <a:off x="5990" y="6401"/>
              <a:ext cx="554" cy="538"/>
            </a:xfrm>
            <a:custGeom>
              <a:avLst/>
              <a:gdLst/>
              <a:ahLst/>
              <a:cxnLst/>
              <a:rect l="0" t="0" r="0" b="0"/>
              <a:pathLst>
                <a:path w="179155" h="173990">
                  <a:moveTo>
                    <a:pt x="142879" y="147310"/>
                  </a:moveTo>
                  <a:cubicBezTo>
                    <a:pt x="161777" y="135345"/>
                    <a:pt x="174214" y="115441"/>
                    <a:pt x="176684" y="93211"/>
                  </a:cubicBezTo>
                  <a:cubicBezTo>
                    <a:pt x="179154" y="70980"/>
                    <a:pt x="171389" y="48832"/>
                    <a:pt x="155579" y="33010"/>
                  </a:cubicBezTo>
                  <a:cubicBezTo>
                    <a:pt x="141800" y="15562"/>
                    <a:pt x="121530" y="4453"/>
                    <a:pt x="99409" y="2227"/>
                  </a:cubicBezTo>
                  <a:cubicBezTo>
                    <a:pt x="77288" y="0"/>
                    <a:pt x="55211" y="6847"/>
                    <a:pt x="38231" y="21199"/>
                  </a:cubicBezTo>
                  <a:cubicBezTo>
                    <a:pt x="19906" y="33311"/>
                    <a:pt x="7409" y="52464"/>
                    <a:pt x="3705" y="74114"/>
                  </a:cubicBezTo>
                  <a:cubicBezTo>
                    <a:pt x="0" y="95765"/>
                    <a:pt x="5418" y="117984"/>
                    <a:pt x="18673" y="135499"/>
                  </a:cubicBezTo>
                  <a:cubicBezTo>
                    <a:pt x="51744" y="169012"/>
                    <a:pt x="104085" y="173989"/>
                    <a:pt x="142879" y="14731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403000" t="-901000" r="-1477000" b="-42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6" name="PA-任意多边形 9"/>
            <p:cNvSpPr/>
            <p:nvPr>
              <p:custDataLst>
                <p:tags r:id="rId10"/>
              </p:custDataLst>
            </p:nvPr>
          </p:nvSpPr>
          <p:spPr>
            <a:xfrm>
              <a:off x="10231" y="1828"/>
              <a:ext cx="554" cy="538"/>
            </a:xfrm>
            <a:custGeom>
              <a:avLst/>
              <a:gdLst/>
              <a:ahLst/>
              <a:cxnLst/>
              <a:rect l="0" t="0" r="0" b="0"/>
              <a:pathLst>
                <a:path w="179095" h="174097">
                  <a:moveTo>
                    <a:pt x="142819" y="147310"/>
                  </a:moveTo>
                  <a:cubicBezTo>
                    <a:pt x="161716" y="135345"/>
                    <a:pt x="174153" y="115441"/>
                    <a:pt x="176624" y="93211"/>
                  </a:cubicBezTo>
                  <a:cubicBezTo>
                    <a:pt x="179094" y="70980"/>
                    <a:pt x="171329" y="48832"/>
                    <a:pt x="155519" y="33010"/>
                  </a:cubicBezTo>
                  <a:cubicBezTo>
                    <a:pt x="141740" y="15562"/>
                    <a:pt x="121470" y="4453"/>
                    <a:pt x="99349" y="2227"/>
                  </a:cubicBezTo>
                  <a:cubicBezTo>
                    <a:pt x="77228" y="0"/>
                    <a:pt x="55150" y="6847"/>
                    <a:pt x="38171" y="21199"/>
                  </a:cubicBezTo>
                  <a:cubicBezTo>
                    <a:pt x="19877" y="33335"/>
                    <a:pt x="7405" y="52485"/>
                    <a:pt x="3702" y="74124"/>
                  </a:cubicBezTo>
                  <a:cubicBezTo>
                    <a:pt x="0" y="95763"/>
                    <a:pt x="5395" y="117971"/>
                    <a:pt x="18613" y="135499"/>
                  </a:cubicBezTo>
                  <a:cubicBezTo>
                    <a:pt x="51636" y="169111"/>
                    <a:pt x="104052" y="174096"/>
                    <a:pt x="142819" y="14731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169000" t="-51000" r="-711000" b="-127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7" name="PA-任意多边形 10"/>
            <p:cNvSpPr/>
            <p:nvPr>
              <p:custDataLst>
                <p:tags r:id="rId11"/>
              </p:custDataLst>
            </p:nvPr>
          </p:nvSpPr>
          <p:spPr>
            <a:xfrm>
              <a:off x="10118" y="3777"/>
              <a:ext cx="1887" cy="1786"/>
            </a:xfrm>
            <a:custGeom>
              <a:avLst/>
              <a:gdLst/>
              <a:ahLst/>
              <a:cxnLst/>
              <a:rect l="0" t="0" r="0" b="0"/>
              <a:pathLst>
                <a:path w="610363" h="577724">
                  <a:moveTo>
                    <a:pt x="467741" y="485394"/>
                  </a:moveTo>
                  <a:cubicBezTo>
                    <a:pt x="589280" y="410210"/>
                    <a:pt x="610362" y="242697"/>
                    <a:pt x="507365" y="131064"/>
                  </a:cubicBezTo>
                  <a:cubicBezTo>
                    <a:pt x="428117" y="19431"/>
                    <a:pt x="243078" y="0"/>
                    <a:pt x="142621" y="94361"/>
                  </a:cubicBezTo>
                  <a:cubicBezTo>
                    <a:pt x="20955" y="169545"/>
                    <a:pt x="0" y="337185"/>
                    <a:pt x="81915" y="448691"/>
                  </a:cubicBezTo>
                  <a:cubicBezTo>
                    <a:pt x="163703" y="541147"/>
                    <a:pt x="346075" y="577723"/>
                    <a:pt x="467741" y="485394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337000" t="-125000" r="-144000" b="-20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9" name="PA-任意多边形 12"/>
            <p:cNvSpPr/>
            <p:nvPr>
              <p:custDataLst>
                <p:tags r:id="rId12"/>
              </p:custDataLst>
            </p:nvPr>
          </p:nvSpPr>
          <p:spPr>
            <a:xfrm>
              <a:off x="6804" y="1971"/>
              <a:ext cx="412" cy="437"/>
            </a:xfrm>
            <a:custGeom>
              <a:avLst/>
              <a:gdLst/>
              <a:ahLst/>
              <a:cxnLst/>
              <a:rect l="0" t="0" r="0" b="0"/>
              <a:pathLst>
                <a:path w="133355" h="141434">
                  <a:moveTo>
                    <a:pt x="125607" y="132289"/>
                  </a:moveTo>
                  <a:cubicBezTo>
                    <a:pt x="133354" y="125431"/>
                    <a:pt x="114304" y="41865"/>
                    <a:pt x="94111" y="20021"/>
                  </a:cubicBezTo>
                  <a:cubicBezTo>
                    <a:pt x="85718" y="9422"/>
                    <a:pt x="73384" y="2681"/>
                    <a:pt x="59931" y="1341"/>
                  </a:cubicBezTo>
                  <a:cubicBezTo>
                    <a:pt x="46478" y="0"/>
                    <a:pt x="33057" y="4175"/>
                    <a:pt x="22737" y="12909"/>
                  </a:cubicBezTo>
                  <a:cubicBezTo>
                    <a:pt x="11863" y="20269"/>
                    <a:pt x="4457" y="31743"/>
                    <a:pt x="2228" y="44684"/>
                  </a:cubicBezTo>
                  <a:cubicBezTo>
                    <a:pt x="0" y="57625"/>
                    <a:pt x="3140" y="70915"/>
                    <a:pt x="10926" y="81489"/>
                  </a:cubicBezTo>
                  <a:cubicBezTo>
                    <a:pt x="26801" y="100031"/>
                    <a:pt x="125607" y="141433"/>
                    <a:pt x="125607" y="132289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739000" t="-96000" r="-1820000" b="-1564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1" name="PA-任意多边形 13"/>
            <p:cNvSpPr/>
            <p:nvPr>
              <p:custDataLst>
                <p:tags r:id="rId13"/>
              </p:custDataLst>
            </p:nvPr>
          </p:nvSpPr>
          <p:spPr>
            <a:xfrm>
              <a:off x="7561" y="8403"/>
              <a:ext cx="336" cy="327"/>
            </a:xfrm>
            <a:custGeom>
              <a:avLst/>
              <a:gdLst/>
              <a:ahLst/>
              <a:cxnLst/>
              <a:rect l="0" t="0" r="0" b="0"/>
              <a:pathLst>
                <a:path w="108659" h="105571">
                  <a:moveTo>
                    <a:pt x="86707" y="89455"/>
                  </a:moveTo>
                  <a:cubicBezTo>
                    <a:pt x="98132" y="82168"/>
                    <a:pt x="105648" y="70103"/>
                    <a:pt x="107153" y="56636"/>
                  </a:cubicBezTo>
                  <a:cubicBezTo>
                    <a:pt x="108658" y="43168"/>
                    <a:pt x="103989" y="29742"/>
                    <a:pt x="94454" y="20113"/>
                  </a:cubicBezTo>
                  <a:cubicBezTo>
                    <a:pt x="86080" y="9495"/>
                    <a:pt x="73755" y="2730"/>
                    <a:pt x="60301" y="1365"/>
                  </a:cubicBezTo>
                  <a:cubicBezTo>
                    <a:pt x="46847" y="0"/>
                    <a:pt x="33416" y="4154"/>
                    <a:pt x="23080" y="12874"/>
                  </a:cubicBezTo>
                  <a:cubicBezTo>
                    <a:pt x="12009" y="20260"/>
                    <a:pt x="4469" y="31880"/>
                    <a:pt x="2234" y="45000"/>
                  </a:cubicBezTo>
                  <a:cubicBezTo>
                    <a:pt x="0" y="58120"/>
                    <a:pt x="3268" y="71581"/>
                    <a:pt x="11269" y="82216"/>
                  </a:cubicBezTo>
                  <a:cubicBezTo>
                    <a:pt x="31370" y="102524"/>
                    <a:pt x="63111" y="105570"/>
                    <a:pt x="86707" y="8945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132000" t="-2098000" r="-2031000" b="-15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2" name="PA-任意多边形 14"/>
            <p:cNvSpPr/>
            <p:nvPr>
              <p:custDataLst>
                <p:tags r:id="rId14"/>
              </p:custDataLst>
            </p:nvPr>
          </p:nvSpPr>
          <p:spPr>
            <a:xfrm>
              <a:off x="12721" y="7686"/>
              <a:ext cx="336" cy="327"/>
            </a:xfrm>
            <a:custGeom>
              <a:avLst/>
              <a:gdLst/>
              <a:ahLst/>
              <a:cxnLst/>
              <a:rect l="0" t="0" r="0" b="0"/>
              <a:pathLst>
                <a:path w="108658" h="105676">
                  <a:moveTo>
                    <a:pt x="86707" y="89454"/>
                  </a:moveTo>
                  <a:cubicBezTo>
                    <a:pt x="98132" y="82167"/>
                    <a:pt x="105648" y="70102"/>
                    <a:pt x="107153" y="56635"/>
                  </a:cubicBezTo>
                  <a:cubicBezTo>
                    <a:pt x="108657" y="43167"/>
                    <a:pt x="103989" y="29741"/>
                    <a:pt x="94454" y="20112"/>
                  </a:cubicBezTo>
                  <a:cubicBezTo>
                    <a:pt x="86080" y="9494"/>
                    <a:pt x="73755" y="2729"/>
                    <a:pt x="60301" y="1364"/>
                  </a:cubicBezTo>
                  <a:cubicBezTo>
                    <a:pt x="46848" y="0"/>
                    <a:pt x="33416" y="4153"/>
                    <a:pt x="23080" y="12873"/>
                  </a:cubicBezTo>
                  <a:cubicBezTo>
                    <a:pt x="12009" y="20259"/>
                    <a:pt x="4469" y="31879"/>
                    <a:pt x="2234" y="44999"/>
                  </a:cubicBezTo>
                  <a:cubicBezTo>
                    <a:pt x="0" y="58119"/>
                    <a:pt x="3268" y="71580"/>
                    <a:pt x="11269" y="82215"/>
                  </a:cubicBezTo>
                  <a:cubicBezTo>
                    <a:pt x="31323" y="102622"/>
                    <a:pt x="63138" y="105675"/>
                    <a:pt x="86707" y="89454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2668000" t="-1878000" r="-495000" b="-37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3" name="PA-任意多边形 15"/>
            <p:cNvSpPr/>
            <p:nvPr>
              <p:custDataLst>
                <p:tags r:id="rId15"/>
              </p:custDataLst>
            </p:nvPr>
          </p:nvSpPr>
          <p:spPr>
            <a:xfrm>
              <a:off x="13170" y="6463"/>
              <a:ext cx="336" cy="327"/>
            </a:xfrm>
            <a:custGeom>
              <a:avLst/>
              <a:gdLst/>
              <a:ahLst/>
              <a:cxnLst/>
              <a:rect l="0" t="0" r="0" b="0"/>
              <a:pathLst>
                <a:path w="108736" h="105583">
                  <a:moveTo>
                    <a:pt x="86861" y="89363"/>
                  </a:moveTo>
                  <a:cubicBezTo>
                    <a:pt x="98247" y="82045"/>
                    <a:pt x="105730" y="69986"/>
                    <a:pt x="107232" y="56535"/>
                  </a:cubicBezTo>
                  <a:cubicBezTo>
                    <a:pt x="108735" y="43084"/>
                    <a:pt x="104098" y="29672"/>
                    <a:pt x="94608" y="20021"/>
                  </a:cubicBezTo>
                  <a:cubicBezTo>
                    <a:pt x="86215" y="9422"/>
                    <a:pt x="73881" y="2681"/>
                    <a:pt x="60428" y="1341"/>
                  </a:cubicBezTo>
                  <a:cubicBezTo>
                    <a:pt x="46975" y="0"/>
                    <a:pt x="33554" y="4175"/>
                    <a:pt x="23234" y="12909"/>
                  </a:cubicBezTo>
                  <a:cubicBezTo>
                    <a:pt x="12113" y="20251"/>
                    <a:pt x="4522" y="31864"/>
                    <a:pt x="2261" y="44997"/>
                  </a:cubicBezTo>
                  <a:cubicBezTo>
                    <a:pt x="0" y="58130"/>
                    <a:pt x="3270" y="71613"/>
                    <a:pt x="11296" y="82251"/>
                  </a:cubicBezTo>
                  <a:cubicBezTo>
                    <a:pt x="31448" y="102587"/>
                    <a:pt x="63268" y="105582"/>
                    <a:pt x="86861" y="8936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2801000" t="-1503000" r="-361000" b="-75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4" name="PA-任意多边形 16"/>
            <p:cNvSpPr/>
            <p:nvPr>
              <p:custDataLst>
                <p:tags r:id="rId16"/>
              </p:custDataLst>
            </p:nvPr>
          </p:nvSpPr>
          <p:spPr>
            <a:xfrm>
              <a:off x="8804" y="6927"/>
              <a:ext cx="336" cy="327"/>
            </a:xfrm>
            <a:custGeom>
              <a:avLst/>
              <a:gdLst/>
              <a:ahLst/>
              <a:cxnLst/>
              <a:rect l="0" t="0" r="0" b="0"/>
              <a:pathLst>
                <a:path w="108686" h="105554">
                  <a:moveTo>
                    <a:pt x="86734" y="89353"/>
                  </a:moveTo>
                  <a:cubicBezTo>
                    <a:pt x="98159" y="82066"/>
                    <a:pt x="105675" y="70001"/>
                    <a:pt x="107180" y="56534"/>
                  </a:cubicBezTo>
                  <a:cubicBezTo>
                    <a:pt x="108685" y="43066"/>
                    <a:pt x="104017" y="29640"/>
                    <a:pt x="94481" y="20011"/>
                  </a:cubicBezTo>
                  <a:cubicBezTo>
                    <a:pt x="86111" y="9420"/>
                    <a:pt x="73799" y="2681"/>
                    <a:pt x="60366" y="1340"/>
                  </a:cubicBezTo>
                  <a:cubicBezTo>
                    <a:pt x="46934" y="0"/>
                    <a:pt x="33532" y="4171"/>
                    <a:pt x="23234" y="12899"/>
                  </a:cubicBezTo>
                  <a:cubicBezTo>
                    <a:pt x="12113" y="20241"/>
                    <a:pt x="4522" y="31854"/>
                    <a:pt x="2261" y="44987"/>
                  </a:cubicBezTo>
                  <a:cubicBezTo>
                    <a:pt x="0" y="58120"/>
                    <a:pt x="3270" y="71603"/>
                    <a:pt x="11296" y="82241"/>
                  </a:cubicBezTo>
                  <a:cubicBezTo>
                    <a:pt x="31406" y="102558"/>
                    <a:pt x="63181" y="105553"/>
                    <a:pt x="86734" y="8935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502000" t="-1646000" r="-1661000" b="-610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5" name="PA-任意多边形 17"/>
            <p:cNvSpPr/>
            <p:nvPr>
              <p:custDataLst>
                <p:tags r:id="rId17"/>
              </p:custDataLst>
            </p:nvPr>
          </p:nvSpPr>
          <p:spPr>
            <a:xfrm>
              <a:off x="9887" y="7981"/>
              <a:ext cx="336" cy="327"/>
            </a:xfrm>
            <a:custGeom>
              <a:avLst/>
              <a:gdLst/>
              <a:ahLst/>
              <a:cxnLst/>
              <a:rect l="0" t="0" r="0" b="0"/>
              <a:pathLst>
                <a:path w="108668" h="105603">
                  <a:moveTo>
                    <a:pt x="86793" y="89363"/>
                  </a:moveTo>
                  <a:cubicBezTo>
                    <a:pt x="98179" y="82045"/>
                    <a:pt x="105662" y="69986"/>
                    <a:pt x="107165" y="56535"/>
                  </a:cubicBezTo>
                  <a:cubicBezTo>
                    <a:pt x="108667" y="43084"/>
                    <a:pt x="104030" y="29671"/>
                    <a:pt x="94540" y="20021"/>
                  </a:cubicBezTo>
                  <a:cubicBezTo>
                    <a:pt x="86147" y="9422"/>
                    <a:pt x="73813" y="2681"/>
                    <a:pt x="60360" y="1340"/>
                  </a:cubicBezTo>
                  <a:cubicBezTo>
                    <a:pt x="46907" y="0"/>
                    <a:pt x="33486" y="4174"/>
                    <a:pt x="23166" y="12909"/>
                  </a:cubicBezTo>
                  <a:cubicBezTo>
                    <a:pt x="12083" y="20250"/>
                    <a:pt x="4519" y="31839"/>
                    <a:pt x="2259" y="44940"/>
                  </a:cubicBezTo>
                  <a:cubicBezTo>
                    <a:pt x="0" y="58041"/>
                    <a:pt x="3244" y="71494"/>
                    <a:pt x="11228" y="82124"/>
                  </a:cubicBezTo>
                  <a:cubicBezTo>
                    <a:pt x="31324" y="102550"/>
                    <a:pt x="63184" y="105602"/>
                    <a:pt x="86793" y="8936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824000" t="-1968000" r="-1338000" b="-28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6" name="PA-任意多边形 18"/>
            <p:cNvSpPr/>
            <p:nvPr>
              <p:custDataLst>
                <p:tags r:id="rId18"/>
              </p:custDataLst>
            </p:nvPr>
          </p:nvSpPr>
          <p:spPr>
            <a:xfrm>
              <a:off x="5201" y="2517"/>
              <a:ext cx="525" cy="509"/>
            </a:xfrm>
            <a:custGeom>
              <a:avLst/>
              <a:gdLst/>
              <a:ahLst/>
              <a:cxnLst/>
              <a:rect l="0" t="0" r="0" b="0"/>
              <a:pathLst>
                <a:path w="169640" h="164678">
                  <a:moveTo>
                    <a:pt x="134868" y="139645"/>
                  </a:moveTo>
                  <a:cubicBezTo>
                    <a:pt x="152823" y="128376"/>
                    <a:pt x="164702" y="109576"/>
                    <a:pt x="167170" y="88522"/>
                  </a:cubicBezTo>
                  <a:cubicBezTo>
                    <a:pt x="169639" y="67468"/>
                    <a:pt x="162430" y="46430"/>
                    <a:pt x="147568" y="31314"/>
                  </a:cubicBezTo>
                  <a:cubicBezTo>
                    <a:pt x="134488" y="14754"/>
                    <a:pt x="115246" y="4214"/>
                    <a:pt x="94248" y="2107"/>
                  </a:cubicBezTo>
                  <a:cubicBezTo>
                    <a:pt x="73251" y="0"/>
                    <a:pt x="52298" y="6507"/>
                    <a:pt x="36189" y="20138"/>
                  </a:cubicBezTo>
                  <a:cubicBezTo>
                    <a:pt x="18849" y="31609"/>
                    <a:pt x="7023" y="49737"/>
                    <a:pt x="3511" y="70229"/>
                  </a:cubicBezTo>
                  <a:cubicBezTo>
                    <a:pt x="0" y="90721"/>
                    <a:pt x="5116" y="111753"/>
                    <a:pt x="17647" y="128342"/>
                  </a:cubicBezTo>
                  <a:cubicBezTo>
                    <a:pt x="48865" y="159920"/>
                    <a:pt x="98191" y="164677"/>
                    <a:pt x="134868" y="13964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275000" t="-189000" r="-1715000" b="-122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7" name="PA-任意多边形 19"/>
            <p:cNvSpPr/>
            <p:nvPr>
              <p:custDataLst>
                <p:tags r:id="rId19"/>
              </p:custDataLst>
            </p:nvPr>
          </p:nvSpPr>
          <p:spPr>
            <a:xfrm>
              <a:off x="8213" y="1553"/>
              <a:ext cx="336" cy="327"/>
            </a:xfrm>
            <a:custGeom>
              <a:avLst/>
              <a:gdLst/>
              <a:ahLst/>
              <a:cxnLst/>
              <a:rect l="0" t="0" r="0" b="0"/>
              <a:pathLst>
                <a:path w="108753" h="105878">
                  <a:moveTo>
                    <a:pt x="86802" y="89821"/>
                  </a:moveTo>
                  <a:cubicBezTo>
                    <a:pt x="98227" y="82534"/>
                    <a:pt x="105743" y="70469"/>
                    <a:pt x="107248" y="57001"/>
                  </a:cubicBezTo>
                  <a:cubicBezTo>
                    <a:pt x="108752" y="43534"/>
                    <a:pt x="104084" y="30108"/>
                    <a:pt x="94549" y="20479"/>
                  </a:cubicBezTo>
                  <a:cubicBezTo>
                    <a:pt x="86250" y="9786"/>
                    <a:pt x="73963" y="2922"/>
                    <a:pt x="60506" y="1461"/>
                  </a:cubicBezTo>
                  <a:cubicBezTo>
                    <a:pt x="47049" y="0"/>
                    <a:pt x="33575" y="4068"/>
                    <a:pt x="23175" y="12732"/>
                  </a:cubicBezTo>
                  <a:cubicBezTo>
                    <a:pt x="12084" y="20098"/>
                    <a:pt x="4518" y="31709"/>
                    <a:pt x="2259" y="44830"/>
                  </a:cubicBezTo>
                  <a:cubicBezTo>
                    <a:pt x="0" y="57951"/>
                    <a:pt x="3248" y="71423"/>
                    <a:pt x="11237" y="82074"/>
                  </a:cubicBezTo>
                  <a:cubicBezTo>
                    <a:pt x="31226" y="102613"/>
                    <a:pt x="63061" y="105877"/>
                    <a:pt x="86802" y="89821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326000" r="-1837000" b="-224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8" name="PA-任意多边形 20"/>
            <p:cNvSpPr/>
            <p:nvPr>
              <p:custDataLst>
                <p:tags r:id="rId20"/>
              </p:custDataLst>
            </p:nvPr>
          </p:nvSpPr>
          <p:spPr>
            <a:xfrm>
              <a:off x="7565" y="6242"/>
              <a:ext cx="657" cy="639"/>
            </a:xfrm>
            <a:custGeom>
              <a:avLst/>
              <a:gdLst/>
              <a:ahLst/>
              <a:cxnLst/>
              <a:rect l="0" t="0" r="0" b="0"/>
              <a:pathLst>
                <a:path w="212719" h="206649">
                  <a:moveTo>
                    <a:pt x="169673" y="175175"/>
                  </a:moveTo>
                  <a:cubicBezTo>
                    <a:pt x="192068" y="160870"/>
                    <a:pt x="206800" y="137212"/>
                    <a:pt x="209759" y="110804"/>
                  </a:cubicBezTo>
                  <a:cubicBezTo>
                    <a:pt x="212718" y="84396"/>
                    <a:pt x="203586" y="58064"/>
                    <a:pt x="184913" y="39158"/>
                  </a:cubicBezTo>
                  <a:cubicBezTo>
                    <a:pt x="168453" y="18472"/>
                    <a:pt x="144337" y="5308"/>
                    <a:pt x="118035" y="2654"/>
                  </a:cubicBezTo>
                  <a:cubicBezTo>
                    <a:pt x="91733" y="0"/>
                    <a:pt x="65474" y="8080"/>
                    <a:pt x="45213" y="25061"/>
                  </a:cubicBezTo>
                  <a:cubicBezTo>
                    <a:pt x="23551" y="39529"/>
                    <a:pt x="8791" y="62268"/>
                    <a:pt x="4395" y="87944"/>
                  </a:cubicBezTo>
                  <a:cubicBezTo>
                    <a:pt x="0" y="113620"/>
                    <a:pt x="6356" y="139974"/>
                    <a:pt x="21972" y="160824"/>
                  </a:cubicBezTo>
                  <a:cubicBezTo>
                    <a:pt x="61297" y="200611"/>
                    <a:pt x="123424" y="206648"/>
                    <a:pt x="169673" y="17517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579000" t="-734000" r="-988000" b="-370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9" name="PA-任意多边形 21"/>
            <p:cNvSpPr/>
            <p:nvPr>
              <p:custDataLst>
                <p:tags r:id="rId21"/>
              </p:custDataLst>
            </p:nvPr>
          </p:nvSpPr>
          <p:spPr>
            <a:xfrm>
              <a:off x="8706" y="7637"/>
              <a:ext cx="747" cy="1609"/>
            </a:xfrm>
            <a:custGeom>
              <a:avLst/>
              <a:gdLst/>
              <a:ahLst/>
              <a:cxnLst/>
              <a:rect l="0" t="0" r="0" b="0"/>
              <a:pathLst>
                <a:path w="241530" h="520447">
                  <a:moveTo>
                    <a:pt x="3658" y="392557"/>
                  </a:moveTo>
                  <a:cubicBezTo>
                    <a:pt x="0" y="423030"/>
                    <a:pt x="9049" y="453665"/>
                    <a:pt x="28679" y="477259"/>
                  </a:cubicBezTo>
                  <a:cubicBezTo>
                    <a:pt x="48309" y="500853"/>
                    <a:pt x="76787" y="515325"/>
                    <a:pt x="107417" y="517271"/>
                  </a:cubicBezTo>
                  <a:cubicBezTo>
                    <a:pt x="185395" y="520446"/>
                    <a:pt x="228321" y="463423"/>
                    <a:pt x="232004" y="394335"/>
                  </a:cubicBezTo>
                  <a:cubicBezTo>
                    <a:pt x="241529" y="330835"/>
                    <a:pt x="117704" y="153035"/>
                    <a:pt x="101575" y="0"/>
                  </a:cubicBezTo>
                  <a:cubicBezTo>
                    <a:pt x="86716" y="149860"/>
                    <a:pt x="483" y="330200"/>
                    <a:pt x="3658" y="392557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63000" t="-378000" r="-70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0" name="PA-任意多边形 22"/>
            <p:cNvSpPr/>
            <p:nvPr>
              <p:custDataLst>
                <p:tags r:id="rId22"/>
              </p:custDataLst>
            </p:nvPr>
          </p:nvSpPr>
          <p:spPr>
            <a:xfrm>
              <a:off x="6908" y="2060"/>
              <a:ext cx="1032" cy="1176"/>
            </a:xfrm>
            <a:custGeom>
              <a:avLst/>
              <a:gdLst/>
              <a:ahLst/>
              <a:cxnLst/>
              <a:rect l="0" t="0" r="0" b="0"/>
              <a:pathLst>
                <a:path w="333884" h="380239">
                  <a:moveTo>
                    <a:pt x="0" y="58166"/>
                  </a:moveTo>
                  <a:cubicBezTo>
                    <a:pt x="24511" y="82550"/>
                    <a:pt x="55626" y="93726"/>
                    <a:pt x="79375" y="118745"/>
                  </a:cubicBezTo>
                  <a:cubicBezTo>
                    <a:pt x="118491" y="160020"/>
                    <a:pt x="137541" y="185547"/>
                    <a:pt x="153416" y="238506"/>
                  </a:cubicBezTo>
                  <a:cubicBezTo>
                    <a:pt x="168402" y="288036"/>
                    <a:pt x="203327" y="326644"/>
                    <a:pt x="201676" y="380238"/>
                  </a:cubicBezTo>
                  <a:cubicBezTo>
                    <a:pt x="225298" y="364744"/>
                    <a:pt x="261239" y="351155"/>
                    <a:pt x="279400" y="329438"/>
                  </a:cubicBezTo>
                  <a:cubicBezTo>
                    <a:pt x="288417" y="318516"/>
                    <a:pt x="285369" y="311023"/>
                    <a:pt x="297942" y="299974"/>
                  </a:cubicBezTo>
                  <a:cubicBezTo>
                    <a:pt x="306070" y="292735"/>
                    <a:pt x="332867" y="287274"/>
                    <a:pt x="333375" y="274574"/>
                  </a:cubicBezTo>
                  <a:cubicBezTo>
                    <a:pt x="333883" y="261874"/>
                    <a:pt x="293370" y="245237"/>
                    <a:pt x="285242" y="240411"/>
                  </a:cubicBezTo>
                  <a:cubicBezTo>
                    <a:pt x="223139" y="205994"/>
                    <a:pt x="178562" y="148844"/>
                    <a:pt x="120142" y="110109"/>
                  </a:cubicBezTo>
                  <a:cubicBezTo>
                    <a:pt x="96139" y="93980"/>
                    <a:pt x="76708" y="45085"/>
                    <a:pt x="67183" y="14605"/>
                  </a:cubicBezTo>
                  <a:cubicBezTo>
                    <a:pt x="62611" y="0"/>
                    <a:pt x="30988" y="30988"/>
                    <a:pt x="15240" y="31369"/>
                  </a:cubicBezTo>
                </a:path>
              </a:pathLst>
            </a:custGeom>
            <a:blipFill dpi="0" rotWithShape="0">
              <a:blip r:embed="rId3" cstate="screen"/>
              <a:srcRect/>
              <a:stretch>
                <a:fillRect l="-305000" t="-43000" r="-657000" b="-511000"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1" name="PA-任意多边形 23"/>
            <p:cNvSpPr/>
            <p:nvPr>
              <p:custDataLst>
                <p:tags r:id="rId23"/>
              </p:custDataLst>
            </p:nvPr>
          </p:nvSpPr>
          <p:spPr>
            <a:xfrm>
              <a:off x="10080" y="5703"/>
              <a:ext cx="1689" cy="1490"/>
            </a:xfrm>
            <a:custGeom>
              <a:avLst/>
              <a:gdLst/>
              <a:ahLst/>
              <a:cxnLst/>
              <a:rect l="0" t="0" r="0" b="0"/>
              <a:pathLst>
                <a:path w="546355" h="481712">
                  <a:moveTo>
                    <a:pt x="0" y="269240"/>
                  </a:moveTo>
                  <a:cubicBezTo>
                    <a:pt x="40640" y="283845"/>
                    <a:pt x="130048" y="264541"/>
                    <a:pt x="170180" y="280416"/>
                  </a:cubicBezTo>
                  <a:cubicBezTo>
                    <a:pt x="236347" y="306705"/>
                    <a:pt x="271018" y="294386"/>
                    <a:pt x="316992" y="346075"/>
                  </a:cubicBezTo>
                  <a:cubicBezTo>
                    <a:pt x="360172" y="394589"/>
                    <a:pt x="420243" y="419989"/>
                    <a:pt x="446405" y="481711"/>
                  </a:cubicBezTo>
                  <a:cubicBezTo>
                    <a:pt x="465074" y="451739"/>
                    <a:pt x="498729" y="417449"/>
                    <a:pt x="507873" y="382905"/>
                  </a:cubicBezTo>
                  <a:cubicBezTo>
                    <a:pt x="512445" y="365633"/>
                    <a:pt x="504952" y="358775"/>
                    <a:pt x="513334" y="339471"/>
                  </a:cubicBezTo>
                  <a:cubicBezTo>
                    <a:pt x="518795" y="326771"/>
                    <a:pt x="546354" y="306705"/>
                    <a:pt x="540131" y="291719"/>
                  </a:cubicBezTo>
                  <a:cubicBezTo>
                    <a:pt x="533908" y="276733"/>
                    <a:pt x="479425" y="280035"/>
                    <a:pt x="467360" y="279019"/>
                  </a:cubicBezTo>
                  <a:cubicBezTo>
                    <a:pt x="378460" y="272415"/>
                    <a:pt x="362839" y="278257"/>
                    <a:pt x="244094" y="187071"/>
                  </a:cubicBezTo>
                  <a:cubicBezTo>
                    <a:pt x="215392" y="164973"/>
                    <a:pt x="117856" y="43815"/>
                    <a:pt x="91694" y="14351"/>
                  </a:cubicBezTo>
                  <a:cubicBezTo>
                    <a:pt x="78994" y="0"/>
                    <a:pt x="69469" y="174498"/>
                    <a:pt x="51943" y="183261"/>
                  </a:cubicBezTo>
                </a:path>
              </a:pathLst>
            </a:custGeom>
            <a:blipFill dpi="0" rotWithShape="0">
              <a:blip r:embed="rId3" cstate="screen"/>
              <a:srcRect/>
              <a:stretch>
                <a:fillRect l="-374000" t="-279000" r="-175000" b="-138000"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2" name="PA-任意多边形 24"/>
            <p:cNvSpPr/>
            <p:nvPr>
              <p:custDataLst>
                <p:tags r:id="rId24"/>
              </p:custDataLst>
            </p:nvPr>
          </p:nvSpPr>
          <p:spPr>
            <a:xfrm>
              <a:off x="6962" y="6405"/>
              <a:ext cx="501" cy="646"/>
            </a:xfrm>
            <a:custGeom>
              <a:avLst/>
              <a:gdLst/>
              <a:ahLst/>
              <a:cxnLst/>
              <a:rect l="0" t="0" r="0" b="0"/>
              <a:pathLst>
                <a:path w="161946" h="209170">
                  <a:moveTo>
                    <a:pt x="26436" y="179832"/>
                  </a:moveTo>
                  <a:cubicBezTo>
                    <a:pt x="69489" y="209169"/>
                    <a:pt x="80411" y="192532"/>
                    <a:pt x="111145" y="159766"/>
                  </a:cubicBezTo>
                  <a:cubicBezTo>
                    <a:pt x="157881" y="75184"/>
                    <a:pt x="161945" y="42545"/>
                    <a:pt x="150896" y="34163"/>
                  </a:cubicBezTo>
                  <a:cubicBezTo>
                    <a:pt x="126512" y="0"/>
                    <a:pt x="61996" y="50419"/>
                    <a:pt x="30627" y="76454"/>
                  </a:cubicBezTo>
                  <a:cubicBezTo>
                    <a:pt x="1846" y="104264"/>
                    <a:pt x="0" y="149783"/>
                    <a:pt x="26436" y="17983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40000" t="-751000" r="-1450000" b="-340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3" name="PA-任意多边形 25"/>
            <p:cNvSpPr/>
            <p:nvPr>
              <p:custDataLst>
                <p:tags r:id="rId25"/>
              </p:custDataLst>
            </p:nvPr>
          </p:nvSpPr>
          <p:spPr>
            <a:xfrm>
              <a:off x="7059" y="5804"/>
              <a:ext cx="1052" cy="1110"/>
            </a:xfrm>
            <a:custGeom>
              <a:avLst/>
              <a:gdLst/>
              <a:ahLst/>
              <a:cxnLst/>
              <a:rect l="0" t="0" r="0" b="0"/>
              <a:pathLst>
                <a:path w="340107" h="359030">
                  <a:moveTo>
                    <a:pt x="172974" y="0"/>
                  </a:moveTo>
                  <a:cubicBezTo>
                    <a:pt x="160274" y="25400"/>
                    <a:pt x="165481" y="84328"/>
                    <a:pt x="152019" y="108839"/>
                  </a:cubicBezTo>
                  <a:cubicBezTo>
                    <a:pt x="129794" y="149479"/>
                    <a:pt x="134874" y="172339"/>
                    <a:pt x="97917" y="197739"/>
                  </a:cubicBezTo>
                  <a:cubicBezTo>
                    <a:pt x="63119" y="221615"/>
                    <a:pt x="41910" y="258318"/>
                    <a:pt x="0" y="270256"/>
                  </a:cubicBezTo>
                  <a:cubicBezTo>
                    <a:pt x="17907" y="284734"/>
                    <a:pt x="37338" y="309245"/>
                    <a:pt x="58801" y="317881"/>
                  </a:cubicBezTo>
                  <a:cubicBezTo>
                    <a:pt x="69596" y="322199"/>
                    <a:pt x="74549" y="317881"/>
                    <a:pt x="86360" y="324866"/>
                  </a:cubicBezTo>
                  <a:cubicBezTo>
                    <a:pt x="93980" y="329438"/>
                    <a:pt x="66421" y="359029"/>
                    <a:pt x="76581" y="356235"/>
                  </a:cubicBezTo>
                  <a:cubicBezTo>
                    <a:pt x="86741" y="353440"/>
                    <a:pt x="116586" y="293624"/>
                    <a:pt x="119507" y="286385"/>
                  </a:cubicBezTo>
                  <a:cubicBezTo>
                    <a:pt x="141351" y="231902"/>
                    <a:pt x="137922" y="232664"/>
                    <a:pt x="206248" y="163576"/>
                  </a:cubicBezTo>
                  <a:cubicBezTo>
                    <a:pt x="222758" y="146812"/>
                    <a:pt x="308737" y="93726"/>
                    <a:pt x="329819" y="78867"/>
                  </a:cubicBezTo>
                  <a:cubicBezTo>
                    <a:pt x="340106" y="71628"/>
                    <a:pt x="228219" y="51689"/>
                    <a:pt x="224155" y="39624"/>
                  </a:cubicBezTo>
                </a:path>
              </a:pathLst>
            </a:custGeom>
            <a:blipFill dpi="0" rotWithShape="0">
              <a:blip r:embed="rId3" cstate="screen"/>
              <a:srcRect/>
              <a:stretch>
                <a:fillRect l="-314000" t="-383000" r="-628000" b="-210000"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4" name="文本框 213"/>
          <p:cNvSpPr txBox="1"/>
          <p:nvPr/>
        </p:nvSpPr>
        <p:spPr>
          <a:xfrm>
            <a:off x="5205730" y="2613025"/>
            <a:ext cx="651383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Welcome to the unit</a:t>
            </a:r>
            <a:endParaRPr lang="en-US" altLang="zh-CN" sz="4800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4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&amp; </a:t>
            </a:r>
            <a:endParaRPr lang="en-US" altLang="zh-CN" sz="4800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4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Reading</a:t>
            </a:r>
            <a:endParaRPr lang="en-US" altLang="zh-CN" sz="4800" i="1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4800" i="1"/>
          </a:p>
        </p:txBody>
      </p:sp>
      <p:sp>
        <p:nvSpPr>
          <p:cNvPr id="215" name="文本框 214"/>
          <p:cNvSpPr txBox="1"/>
          <p:nvPr/>
        </p:nvSpPr>
        <p:spPr>
          <a:xfrm>
            <a:off x="6784975" y="1284605"/>
            <a:ext cx="3658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b="1">
                <a:solidFill>
                  <a:schemeClr val="tx1">
                    <a:lumMod val="75000"/>
                    <a:lumOff val="25000"/>
                  </a:schemeClr>
                </a:solidFill>
                <a:cs typeface="义启中秋体" panose="02010601030101010101" charset="-122"/>
                <a:sym typeface="+mn-ea"/>
              </a:rPr>
              <a:t>Unit 1</a:t>
            </a:r>
            <a:endParaRPr lang="en-US" altLang="zh-CN" sz="7200" b="1">
              <a:solidFill>
                <a:schemeClr val="tx1">
                  <a:lumMod val="75000"/>
                  <a:lumOff val="25000"/>
                </a:schemeClr>
              </a:solidFill>
              <a:cs typeface="义启中秋体" panose="02010601030101010101" charset="-122"/>
              <a:sym typeface="+mn-ea"/>
            </a:endParaRPr>
          </a:p>
        </p:txBody>
      </p:sp>
    </p:spTree>
    <p:custDataLst>
      <p:tags r:id="rId26"/>
    </p:custData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1586865" y="1367790"/>
            <a:ext cx="10104755" cy="482981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 algn="l" defTabSz="457200">
              <a:def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“ What is potential?” you may ask.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457200">
              <a:def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457200">
              <a:def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457200">
              <a:def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path before you leads to a world full of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457200">
              <a:def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challenges: a new environment, new knowledge and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457200">
              <a:def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new ways of thinking.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457200">
              <a:def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457200">
              <a:def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457200">
              <a:def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kumimoji="1" lang="en-US" altLang="zh-CN" b="1" dirty="0">
                <a:sym typeface="+mn-ea"/>
              </a:rPr>
              <a:t>Today is </a:t>
            </a:r>
            <a:r>
              <a:rPr kumimoji="1" lang="en-US" altLang="zh-CN" b="1" dirty="0">
                <a:solidFill>
                  <a:srgbClr val="C00000"/>
                </a:solidFill>
                <a:sym typeface="+mn-ea"/>
              </a:rPr>
              <a:t>the start of</a:t>
            </a:r>
            <a:r>
              <a:rPr kumimoji="1" lang="en-US" altLang="zh-CN" b="1" dirty="0">
                <a:sym typeface="+mn-ea"/>
              </a:rPr>
              <a:t> a new term, the start of a three-year </a:t>
            </a:r>
            <a:r>
              <a:rPr kumimoji="1" lang="en-US" altLang="zh-CN" b="1" u="sng" dirty="0">
                <a:solidFill>
                  <a:srgbClr val="C00000"/>
                </a:solidFill>
                <a:sym typeface="+mn-ea"/>
              </a:rPr>
              <a:t>journey</a:t>
            </a:r>
            <a:r>
              <a:rPr kumimoji="1" lang="en-US" altLang="zh-CN" b="1" dirty="0">
                <a:sym typeface="+mn-ea"/>
              </a:rPr>
              <a:t> and the start of a promising future. </a:t>
            </a:r>
            <a:endParaRPr kumimoji="1" lang="en-US" altLang="zh-CN" b="1" dirty="0">
              <a:latin typeface="Times New Roman" panose="02020603050405020304"/>
              <a:cs typeface="Times New Roman" panose="02020603050405020304"/>
            </a:endParaRPr>
          </a:p>
          <a:p>
            <a:pPr algn="l" defTabSz="457200">
              <a:def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6344763" y="1894009"/>
            <a:ext cx="3173866" cy="551815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Asking questions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6344828" y="3689349"/>
            <a:ext cx="1931670" cy="551815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6344920" y="5891530"/>
            <a:ext cx="4328795" cy="551815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Repetition &amp; </a:t>
            </a: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Metaphor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304415" y="201295"/>
            <a:ext cx="7673975" cy="972820"/>
          </a:xfrm>
          <a:prstGeom prst="rect">
            <a:avLst/>
          </a:prstGeom>
          <a:solidFill>
            <a:srgbClr val="5282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099945" y="200660"/>
            <a:ext cx="8189595" cy="9734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4000" b="1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attractive &amp; impressive</a:t>
            </a:r>
            <a:endParaRPr lang="en-US" altLang="zh-CN" sz="4000" b="1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1" bldLvl="0" animBg="1" advAuto="0"/>
      <p:bldP spid="279" grpId="2" bldLvl="0" animBg="1" advAuto="0"/>
      <p:bldP spid="280" grpId="3" bldLvl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08430" y="3185160"/>
            <a:ext cx="9064625" cy="304609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Of equal importance</a:t>
            </a:r>
            <a:r>
              <a:rPr kumimoji="1" lang="en-US" altLang="zh-CN" sz="2400" b="1" dirty="0">
                <a:latin typeface="Times New Roman" panose="02020603050405020304"/>
                <a:cs typeface="Times New Roman" panose="02020603050405020304"/>
              </a:rPr>
              <a:t> are good study habits, useful skills and a positive attitude. Carefully plan your study, set clear goals and balance your schoolwork with other activities. As a senior high school student, you must make efforts to improve your communication and problem-solving skills. Last but not least, always look on the bright side and never lose hope, even in difficult situations. In time you will find yourself growing into a well-round individual.</a:t>
            </a:r>
            <a:endParaRPr kumimoji="1" lang="zh-CN" altLang="en-US" sz="2400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8275" y="1015365"/>
            <a:ext cx="9057640" cy="193802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latin typeface="Times New Roman" panose="02020603050405020304"/>
                <a:cs typeface="Times New Roman" panose="02020603050405020304"/>
              </a:rPr>
              <a:t>To fully realize your potential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, it is important for</a:t>
            </a:r>
            <a:r>
              <a:rPr kumimoji="1" lang="en-US" altLang="zh-CN" sz="2400" b="1" dirty="0">
                <a:latin typeface="Times New Roman" panose="02020603050405020304"/>
                <a:cs typeface="Times New Roman" panose="02020603050405020304"/>
              </a:rPr>
              <a:t> you to make the most of our school resources. Take advantage of your classes, learn from your teachers and classmates, and make use of our school facilities. There are also a lot of </a:t>
            </a:r>
            <a:r>
              <a:rPr kumimoji="1" lang="en-US" altLang="zh-CN" sz="2400" b="1">
                <a:latin typeface="Times New Roman" panose="02020603050405020304"/>
                <a:cs typeface="Times New Roman" panose="02020603050405020304"/>
              </a:rPr>
              <a:t>school activities </a:t>
            </a:r>
            <a:r>
              <a:rPr kumimoji="1" lang="en-US" altLang="zh-CN" sz="2400" b="1" dirty="0">
                <a:latin typeface="Times New Roman" panose="02020603050405020304"/>
                <a:cs typeface="Times New Roman" panose="02020603050405020304"/>
              </a:rPr>
              <a:t>for you. Join a club or two, and take an active part in different sports.</a:t>
            </a:r>
            <a:endParaRPr kumimoji="1" lang="zh-CN" altLang="en-US" sz="2400" b="1" dirty="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5827059" y="1446713"/>
            <a:ext cx="183776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1773918" y="3613184"/>
            <a:ext cx="2783141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438275" y="270510"/>
            <a:ext cx="6316345" cy="5835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/>
                <a:cs typeface="Times New Roman" panose="02020603050405020304"/>
              </a:rPr>
              <a:t>The link between paragraphs</a:t>
            </a:r>
            <a:endParaRPr kumimoji="1" lang="en-US" altLang="zh-CN" sz="3200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57605" y="4663440"/>
            <a:ext cx="9877425" cy="15678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buClr>
                <a:schemeClr val="accent1"/>
              </a:buClr>
              <a:buSzPct val="80000"/>
              <a:defRPr sz="3200" b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</a:rPr>
              <a:t>lexical repetition:</a:t>
            </a:r>
            <a:endParaRPr lang="en-US" altLang="zh-CN" sz="3600" dirty="0">
              <a:solidFill>
                <a:srgbClr val="0070C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make the link </a:t>
            </a:r>
            <a:r>
              <a:rPr lang="en-US" altLang="zh-CN" sz="4400" dirty="0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</a:rPr>
              <a:t>natural,</a:t>
            </a:r>
            <a:r>
              <a:rPr lang="zh-CN" altLang="en-US" sz="4400" dirty="0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</a:rPr>
              <a:t>logical</a:t>
            </a:r>
            <a:r>
              <a:rPr lang="zh-CN" altLang="en-US" sz="4400" dirty="0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</a:rPr>
              <a:t>and</a:t>
            </a:r>
            <a:r>
              <a:rPr lang="zh-CN" altLang="en-US" sz="4400" dirty="0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lang="en-US" altLang="zh-CN" sz="4400" dirty="0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</a:rPr>
              <a:t>smooth.</a:t>
            </a:r>
            <a:endParaRPr lang="en-US" altLang="zh-CN" sz="4400" dirty="0">
              <a:solidFill>
                <a:srgbClr val="0070C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3110" y="1250950"/>
            <a:ext cx="10688955" cy="663575"/>
          </a:xfrm>
        </p:spPr>
        <p:txBody>
          <a:bodyPr>
            <a:noAutofit/>
          </a:bodyPr>
          <a:lstStyle/>
          <a:p>
            <a:r>
              <a:rPr lang="en-US" altLang="zh-CN" sz="3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Lexicial repetition</a:t>
            </a:r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---  the </a:t>
            </a:r>
            <a:r>
              <a:rPr lang="en-US" altLang="zh-CN" sz="3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soul</a:t>
            </a:r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 of the passage</a:t>
            </a:r>
            <a:endParaRPr lang="en-US" altLang="zh-CN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335" y="1889125"/>
            <a:ext cx="11108690" cy="4597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latin typeface="Cambria" panose="02040503050406030204" charset="0"/>
                <a:cs typeface="Cambria" panose="02040503050406030204" charset="0"/>
              </a:rPr>
              <a:t>Most importantly, your time and effort at senior high school will open the door to your </a:t>
            </a:r>
            <a:r>
              <a:rPr lang="en-US" altLang="zh-CN" sz="2800" b="1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potential </a:t>
            </a:r>
            <a:r>
              <a:rPr lang="en-US" altLang="zh-CN" sz="2800" dirty="0">
                <a:latin typeface="Cambria" panose="02040503050406030204" charset="0"/>
                <a:cs typeface="Cambria" panose="02040503050406030204" charset="0"/>
              </a:rPr>
              <a:t>?</a:t>
            </a:r>
            <a:endParaRPr lang="en-US" altLang="zh-CN" sz="28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800" dirty="0">
                <a:latin typeface="Cambria" panose="02040503050406030204" charset="0"/>
                <a:cs typeface="Cambria" panose="02040503050406030204" charset="0"/>
              </a:rPr>
              <a:t>“What is </a:t>
            </a:r>
            <a:r>
              <a:rPr lang="en-US" altLang="zh-CN" sz="2800" b="1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potential </a:t>
            </a:r>
            <a:r>
              <a:rPr lang="en-US" altLang="zh-CN" sz="2800" dirty="0">
                <a:latin typeface="Cambria" panose="02040503050406030204" charset="0"/>
                <a:cs typeface="Cambria" panose="02040503050406030204" charset="0"/>
              </a:rPr>
              <a:t>?” </a:t>
            </a:r>
            <a:endParaRPr lang="en-US" altLang="zh-CN" sz="28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800" dirty="0">
                <a:latin typeface="Cambria" panose="02040503050406030204" charset="0"/>
                <a:cs typeface="Cambria" panose="02040503050406030204" charset="0"/>
              </a:rPr>
              <a:t>To fully realize your</a:t>
            </a:r>
            <a:r>
              <a:rPr lang="en-US" altLang="zh-CN" sz="2800" b="1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 potential</a:t>
            </a:r>
            <a:r>
              <a:rPr lang="en-US" altLang="zh-CN" sz="2800" dirty="0">
                <a:latin typeface="Cambria" panose="02040503050406030204" charset="0"/>
                <a:cs typeface="Cambria" panose="02040503050406030204" charset="0"/>
              </a:rPr>
              <a:t>,... </a:t>
            </a:r>
            <a:endParaRPr lang="en-US" altLang="zh-CN" sz="28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800" dirty="0">
                <a:latin typeface="Cambria" panose="02040503050406030204" charset="0"/>
                <a:cs typeface="Cambria" panose="02040503050406030204" charset="0"/>
              </a:rPr>
              <a:t>(To fully realize your</a:t>
            </a:r>
            <a:r>
              <a:rPr lang="en-US" altLang="zh-CN" sz="2800" b="1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 potential</a:t>
            </a:r>
            <a:r>
              <a:rPr lang="en-US" altLang="zh-CN" sz="2800" dirty="0">
                <a:latin typeface="Cambria" panose="02040503050406030204" charset="0"/>
                <a:cs typeface="Cambria" panose="02040503050406030204" charset="0"/>
              </a:rPr>
              <a:t>,)of equal importance are...</a:t>
            </a:r>
            <a:endParaRPr lang="en-US" altLang="zh-CN" sz="28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800" dirty="0">
                <a:latin typeface="Cambria" panose="02040503050406030204" charset="0"/>
                <a:cs typeface="Cambria" panose="02040503050406030204" charset="0"/>
              </a:rPr>
              <a:t>Senior high school will help you learn and grow, yet you alone are responsible for realizing your great </a:t>
            </a:r>
            <a:r>
              <a:rPr lang="en-US" altLang="zh-CN" sz="2800" b="1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potential</a:t>
            </a:r>
            <a:r>
              <a:rPr lang="en-US" altLang="zh-CN" sz="2800" dirty="0">
                <a:latin typeface="Cambria" panose="02040503050406030204" charset="0"/>
                <a:cs typeface="Cambria" panose="02040503050406030204" charset="0"/>
              </a:rPr>
              <a:t> .</a:t>
            </a:r>
            <a:endParaRPr lang="en-US" altLang="zh-CN" sz="28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</a:pPr>
            <a:endParaRPr lang="en-US" altLang="zh-CN" sz="28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</a:pPr>
            <a:endParaRPr lang="en-US" altLang="zh-CN" sz="28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2304415" y="201295"/>
            <a:ext cx="7673975" cy="972820"/>
          </a:xfrm>
          <a:prstGeom prst="rect">
            <a:avLst/>
          </a:prstGeom>
          <a:solidFill>
            <a:srgbClr val="5282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099945" y="200660"/>
            <a:ext cx="8189595" cy="9734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4000" b="1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logical &amp; smooth</a:t>
            </a:r>
            <a:endParaRPr lang="en-US" altLang="zh-CN" sz="4000" b="1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436010"/>
            <a:ext cx="10944225" cy="863601"/>
          </a:xfrm>
        </p:spPr>
        <p:txBody>
          <a:bodyPr/>
          <a:lstStyle/>
          <a:p>
            <a:pPr algn="ctr"/>
            <a:r>
              <a:rPr lang="en-US" altLang="zh-CN" sz="4000">
                <a:solidFill>
                  <a:schemeClr val="accent2">
                    <a:lumMod val="7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Critical reading: reading beyond the text</a:t>
            </a:r>
            <a:endParaRPr lang="en-US" altLang="zh-CN" sz="4000">
              <a:solidFill>
                <a:schemeClr val="accent2">
                  <a:lumMod val="7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6237" y="1433795"/>
            <a:ext cx="10852237" cy="50413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3600" dirty="0">
                <a:latin typeface="Times New Roman Regular" panose="02020603050405020304" charset="0"/>
                <a:cs typeface="Times New Roman Regular" panose="02020603050405020304" charset="0"/>
              </a:rPr>
              <a:t>Is this a good speech?</a:t>
            </a:r>
            <a:endParaRPr lang="en-US" altLang="zh-CN" sz="36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3600" b="1" dirty="0">
                <a:latin typeface="Times New Roman Regular" panose="02020603050405020304" charset="0"/>
                <a:cs typeface="Times New Roman Regular" panose="02020603050405020304" charset="0"/>
              </a:rPr>
              <a:t>criteria</a:t>
            </a:r>
            <a:r>
              <a:rPr lang="en-US" altLang="zh-CN" sz="3600" dirty="0">
                <a:latin typeface="Times New Roman Regular" panose="02020603050405020304" charset="0"/>
                <a:cs typeface="Times New Roman Regular" panose="02020603050405020304" charset="0"/>
              </a:rPr>
              <a:t> for a good speech:</a:t>
            </a:r>
            <a:endParaRPr lang="en-US" altLang="zh-CN" sz="36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542665" y="3352165"/>
            <a:ext cx="5106035" cy="8629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attractive &amp; impressive</a:t>
            </a:r>
            <a:endParaRPr lang="en-US" altLang="zh-CN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542665" y="4571365"/>
            <a:ext cx="4813935" cy="77533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&amp; smooth</a:t>
            </a:r>
            <a:endParaRPr lang="en-US" altLang="zh-CN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  <p:bldP spid="27" grpId="0" bldLvl="0" animBg="1"/>
      <p:bldP spid="2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452370" y="252095"/>
            <a:ext cx="7001510" cy="76835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i="1" spc="-300" dirty="0">
                <a:solidFill>
                  <a:schemeClr val="accent2">
                    <a:lumMod val="75000"/>
                  </a:schemeClr>
                </a:solidFill>
                <a:latin typeface="Times New Roman Bold" panose="02020603050405020304" charset="0"/>
                <a:ea typeface="柳公权柳体" panose="02000000000000000000" pitchFamily="2" charset="-122"/>
                <a:cs typeface="Times New Roman Bold" panose="02020603050405020304" charset="0"/>
              </a:rPr>
              <a:t>What makes a good speech?</a:t>
            </a:r>
            <a:endParaRPr lang="en-US" altLang="zh-CN" sz="4400" b="1" i="1" spc="-300" dirty="0">
              <a:solidFill>
                <a:schemeClr val="accent2">
                  <a:lumMod val="75000"/>
                </a:schemeClr>
              </a:solidFill>
              <a:latin typeface="Times New Roman Bold" panose="02020603050405020304" charset="0"/>
              <a:ea typeface="柳公权柳体" panose="02000000000000000000" pitchFamily="2" charset="-122"/>
              <a:cs typeface="Times New Roman Bold" panose="0202060305040502030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14960" y="3555365"/>
            <a:ext cx="1464310" cy="100203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good speech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4" name="左大括号 23"/>
          <p:cNvSpPr/>
          <p:nvPr/>
        </p:nvSpPr>
        <p:spPr>
          <a:xfrm>
            <a:off x="3609340" y="1611630"/>
            <a:ext cx="318135" cy="2785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5" name="圆角矩形 24"/>
          <p:cNvSpPr/>
          <p:nvPr/>
        </p:nvSpPr>
        <p:spPr>
          <a:xfrm>
            <a:off x="3916045" y="1312545"/>
            <a:ext cx="2340610" cy="8680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attractive&amp; impressive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932555" y="3764280"/>
            <a:ext cx="1957705" cy="955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logical&amp;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112010" y="4938395"/>
            <a:ext cx="1804035" cy="7194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speaker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300470" y="1746885"/>
            <a:ext cx="69405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868035" y="4224655"/>
            <a:ext cx="69405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27475" y="5297805"/>
            <a:ext cx="694055" cy="63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70370" y="1966595"/>
            <a:ext cx="31388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asking questions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70370" y="1209040"/>
            <a:ext cx="5418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using quotations;</a:t>
            </a:r>
            <a:endParaRPr lang="en-US" altLang="zh-CN" sz="32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28435" y="3949700"/>
            <a:ext cx="4857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lexical repetition</a:t>
            </a:r>
            <a:endParaRPr lang="en-US" altLang="zh-CN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21530" y="5006340"/>
            <a:ext cx="5398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voice; eye contact;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gestures</a:t>
            </a:r>
            <a:endParaRPr lang="en-US" altLang="zh-CN" sz="32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1873885" y="2740025"/>
            <a:ext cx="238125" cy="27114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圆角矩形 2"/>
          <p:cNvSpPr/>
          <p:nvPr/>
        </p:nvSpPr>
        <p:spPr>
          <a:xfrm>
            <a:off x="2112010" y="2458085"/>
            <a:ext cx="1603375" cy="8737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0370" y="2724150"/>
            <a:ext cx="439737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using parallel structures</a:t>
            </a:r>
            <a:endParaRPr lang="en-US" altLang="zh-CN" sz="32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7" grpId="1"/>
      <p:bldP spid="2" grpId="0" animBg="1"/>
      <p:bldP spid="3" grpId="0" animBg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64"/>
          <p:cNvPicPr>
            <a:picLocks noChangeAspect="1"/>
          </p:cNvPicPr>
          <p:nvPr/>
        </p:nvPicPr>
        <p:blipFill>
          <a:blip r:embed="rId1"/>
          <a:srcRect l="27679" r="26161"/>
          <a:stretch>
            <a:fillRect/>
          </a:stretch>
        </p:blipFill>
        <p:spPr>
          <a:xfrm>
            <a:off x="50165" y="635635"/>
            <a:ext cx="6022975" cy="61169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9685" y="2769235"/>
            <a:ext cx="4951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Points</a:t>
            </a:r>
            <a:endParaRPr lang="en-US" altLang="zh-CN" sz="540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1795" y="546100"/>
            <a:ext cx="11409045" cy="14700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60000"/>
              </a:lnSpc>
            </a:pP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Hello, everyone! Welcome to 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high school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! Today is </a:t>
            </a:r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start of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 new term, the start of a three-year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journey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and the start of a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promising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future. 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9325" y="2698115"/>
            <a:ext cx="8366760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(1)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adj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senior high (school) 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senior citizens 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 senior to sb.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比某人年长；比某人的地位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职位高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【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junior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】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be junior to sb.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比某人年轻；比某人级别低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(2)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n.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[C]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1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0245" y="2161540"/>
            <a:ext cx="2326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senior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22500" y="2765425"/>
            <a:ext cx="4513580" cy="459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中学的；级别高的；老年的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02205" y="4971415"/>
            <a:ext cx="565277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级别/地位较高的人；年长的人；上司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0020" y="3198495"/>
            <a:ext cx="1470025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高中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68015" y="3658870"/>
            <a:ext cx="127635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老年人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8897620" y="1910080"/>
            <a:ext cx="2255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adj.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有希望的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6466205" y="1165860"/>
            <a:ext cx="113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高中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9316085" y="1165860"/>
            <a:ext cx="1944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的开始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5440045" y="1910080"/>
            <a:ext cx="1102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n.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旅程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  <p:bldP spid="9" grpId="0"/>
      <p:bldP spid="9" grpId="1"/>
      <p:bldP spid="21" grpId="0"/>
      <p:bldP spid="22" grpId="0"/>
      <p:bldP spid="23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1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7445" y="1305560"/>
            <a:ext cx="9650095" cy="4636770"/>
          </a:xfrm>
        </p:spPr>
        <p:txBody>
          <a:bodyPr>
            <a:norm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 he is 3 years younger ________ me, he is senior ________ me in the company.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It is impolite for children to cut in when their _________(senior) are talking.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My brother Jack is senior to me ______ two years.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61047" y="1415974"/>
            <a:ext cx="9734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endParaRPr lang="en-US" altLang="zh-CN" sz="3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88940" y="1999774"/>
            <a:ext cx="6229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endParaRPr lang="en-US" altLang="zh-CN" sz="3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48197" y="3225741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seniors</a:t>
            </a:r>
            <a:endParaRPr lang="en-US" altLang="zh-CN" sz="3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91676" y="3910024"/>
            <a:ext cx="6121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lang="en-US" altLang="zh-CN" sz="3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71420" y="255270"/>
            <a:ext cx="6580505" cy="645160"/>
          </a:xfrm>
          <a:prstGeom prst="rect">
            <a:avLst/>
          </a:prstGeom>
          <a:solidFill>
            <a:srgbClr val="2297F4"/>
          </a:solidFill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Practice makes perfect.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6" name="图片 25" descr="奖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40" y="378460"/>
            <a:ext cx="794385" cy="79438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5810" y="819150"/>
            <a:ext cx="11029950" cy="4916170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 defTabSz="266700" fontAlgn="auto">
              <a:lnSpc>
                <a:spcPct val="160000"/>
              </a:lnSpc>
              <a:spcAft>
                <a:spcPts val="1500"/>
              </a:spcAft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I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can’t wait to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describe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to you what senior high school life is like. The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path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before you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leads to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a world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full of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challenges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: a new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environment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, new knowledge and new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ways of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thinking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.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However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, for those of you with a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positive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mind,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opportunity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lies in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each challenge. When you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rise to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the challenges, you will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have the opportunity to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acquire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great knowledge and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enjoy personal growth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.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Most importantly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, your time and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effort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at senior high school will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open the door to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your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potential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.</a:t>
            </a:r>
            <a:endParaRPr lang="en-US" altLang="zh-CN" sz="2800">
              <a:solidFill>
                <a:srgbClr val="000000"/>
              </a:solidFill>
              <a:latin typeface="Times New Roman" panose="02020603050405020304"/>
              <a:ea typeface="StoneSerifStd-Medium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2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506470" y="1381125"/>
            <a:ext cx="1298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描述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677991" y="1381029"/>
            <a:ext cx="20089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迫不及待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036082" y="1363485"/>
            <a:ext cx="467076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What…be like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：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什么样子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3291611" y="2090349"/>
            <a:ext cx="145253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通往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6734604" y="2065010"/>
            <a:ext cx="1524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n.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挑战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714365" y="2077085"/>
            <a:ext cx="890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充满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4699688" y="2799823"/>
            <a:ext cx="26619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新的思考方法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7166190" y="2756136"/>
            <a:ext cx="20656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adv.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不过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56" name="文本框 31755"/>
          <p:cNvSpPr txBox="1"/>
          <p:nvPr>
            <p:custDataLst>
              <p:tags r:id="rId9"/>
            </p:custDataLst>
          </p:nvPr>
        </p:nvSpPr>
        <p:spPr>
          <a:xfrm>
            <a:off x="973455" y="3490595"/>
            <a:ext cx="2226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adj.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积极的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60" name="文本框 31759"/>
          <p:cNvSpPr txBox="1"/>
          <p:nvPr>
            <p:custDataLst>
              <p:tags r:id="rId10"/>
            </p:custDataLst>
          </p:nvPr>
        </p:nvSpPr>
        <p:spPr>
          <a:xfrm>
            <a:off x="3291893" y="3472457"/>
            <a:ext cx="17697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n.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机会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66" name="文本框 31765"/>
          <p:cNvSpPr txBox="1"/>
          <p:nvPr>
            <p:custDataLst>
              <p:tags r:id="rId11"/>
            </p:custDataLst>
          </p:nvPr>
        </p:nvSpPr>
        <p:spPr>
          <a:xfrm>
            <a:off x="9179560" y="3468370"/>
            <a:ext cx="2567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面对，能够处理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76" name="文本框 31775"/>
          <p:cNvSpPr txBox="1"/>
          <p:nvPr>
            <p:custDataLst>
              <p:tags r:id="rId12"/>
            </p:custDataLst>
          </p:nvPr>
        </p:nvSpPr>
        <p:spPr>
          <a:xfrm>
            <a:off x="4461006" y="4144350"/>
            <a:ext cx="22739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有机会做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77" name="文本框 31776"/>
          <p:cNvSpPr txBox="1"/>
          <p:nvPr>
            <p:custDataLst>
              <p:tags r:id="rId13"/>
            </p:custDataLst>
          </p:nvPr>
        </p:nvSpPr>
        <p:spPr>
          <a:xfrm>
            <a:off x="7425690" y="4148455"/>
            <a:ext cx="1198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80" name="文本框 31779"/>
          <p:cNvSpPr txBox="1"/>
          <p:nvPr>
            <p:custDataLst>
              <p:tags r:id="rId14"/>
            </p:custDataLst>
          </p:nvPr>
        </p:nvSpPr>
        <p:spPr>
          <a:xfrm>
            <a:off x="2871418" y="5563433"/>
            <a:ext cx="33828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打开通往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的大门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90" name="文本框 31789"/>
          <p:cNvSpPr txBox="1"/>
          <p:nvPr>
            <p:custDataLst>
              <p:tags r:id="rId15"/>
            </p:custDataLst>
          </p:nvPr>
        </p:nvSpPr>
        <p:spPr>
          <a:xfrm>
            <a:off x="9119870" y="4879340"/>
            <a:ext cx="1497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n.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努力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91" name="文本框 31790"/>
          <p:cNvSpPr txBox="1"/>
          <p:nvPr>
            <p:custDataLst>
              <p:tags r:id="rId16"/>
            </p:custDataLst>
          </p:nvPr>
        </p:nvSpPr>
        <p:spPr>
          <a:xfrm>
            <a:off x="736359" y="2111420"/>
            <a:ext cx="16697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n.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道路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94" name="文本框 31793"/>
          <p:cNvSpPr txBox="1"/>
          <p:nvPr>
            <p:custDataLst>
              <p:tags r:id="rId17"/>
            </p:custDataLst>
          </p:nvPr>
        </p:nvSpPr>
        <p:spPr>
          <a:xfrm>
            <a:off x="9641840" y="2057400"/>
            <a:ext cx="1241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环境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8"/>
            </p:custDataLst>
          </p:nvPr>
        </p:nvSpPr>
        <p:spPr>
          <a:xfrm>
            <a:off x="5061675" y="3473517"/>
            <a:ext cx="17697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存在于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9"/>
            </p:custDataLst>
          </p:nvPr>
        </p:nvSpPr>
        <p:spPr>
          <a:xfrm>
            <a:off x="5155565" y="4815840"/>
            <a:ext cx="2144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adv.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重要地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1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1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1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7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1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5" grpId="0"/>
      <p:bldP spid="16" grpId="0"/>
      <p:bldP spid="17" grpId="0"/>
      <p:bldP spid="19" grpId="0"/>
      <p:bldP spid="24" grpId="0"/>
      <p:bldP spid="31756" grpId="0"/>
      <p:bldP spid="31760" grpId="0"/>
      <p:bldP spid="31766" grpId="0"/>
      <p:bldP spid="31776" grpId="0"/>
      <p:bldP spid="31777" grpId="0"/>
      <p:bldP spid="31780" grpId="0"/>
      <p:bldP spid="31790" grpId="0"/>
      <p:bldP spid="31791" grpId="0"/>
      <p:bldP spid="31794" grpId="0"/>
      <p:bldP spid="25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2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5540" y="855980"/>
            <a:ext cx="1663065" cy="683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p</a:t>
            </a: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ath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9705" y="967740"/>
            <a:ext cx="1090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n.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[C]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1004570" y="1897380"/>
            <a:ext cx="8366760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小路；小径；道路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winding path 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路线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3837F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辨析</a:t>
            </a:r>
            <a:r>
              <a:rPr lang="en-US" altLang="zh-CN" sz="2400" b="1" dirty="0">
                <a:solidFill>
                  <a:srgbClr val="3837F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way,road,path,street,avenue</a:t>
            </a:r>
            <a:endParaRPr lang="zh-CN" altLang="en-US" sz="2400" b="1" dirty="0">
              <a:solidFill>
                <a:srgbClr val="3837F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途径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3837F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通往成功的路径</a:t>
            </a:r>
            <a:endParaRPr lang="zh-CN" altLang="en-US" sz="2400" b="1" dirty="0">
              <a:solidFill>
                <a:srgbClr val="3837F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 descr="aven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5810" y="532130"/>
            <a:ext cx="2791460" cy="2035810"/>
          </a:xfrm>
          <a:prstGeom prst="rect">
            <a:avLst/>
          </a:prstGeom>
        </p:spPr>
      </p:pic>
      <p:pic>
        <p:nvPicPr>
          <p:cNvPr id="7" name="图片 6" descr="pa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605" y="3429000"/>
            <a:ext cx="2780665" cy="2043430"/>
          </a:xfrm>
          <a:prstGeom prst="rect">
            <a:avLst/>
          </a:prstGeom>
        </p:spPr>
      </p:pic>
      <p:pic>
        <p:nvPicPr>
          <p:cNvPr id="8" name="图片 7" descr="r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355" y="3429000"/>
            <a:ext cx="2865755" cy="2043430"/>
          </a:xfrm>
          <a:prstGeom prst="rect">
            <a:avLst/>
          </a:prstGeom>
        </p:spPr>
      </p:pic>
      <p:pic>
        <p:nvPicPr>
          <p:cNvPr id="9" name="图片 8" descr="stree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220" y="531495"/>
            <a:ext cx="2931795" cy="20364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86220" y="2642235"/>
            <a:ext cx="1112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avenue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75215" y="2642235"/>
            <a:ext cx="98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street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18300" y="5560695"/>
            <a:ext cx="98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path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79330" y="5639435"/>
            <a:ext cx="98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road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51225" y="2444750"/>
            <a:ext cx="2250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一条蜿蜒的小路</a:t>
            </a:r>
            <a:endParaRPr lang="zh-CN" altLang="en-US" sz="2000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82035" y="4074160"/>
            <a:ext cx="2877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3837F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path to success</a:t>
            </a:r>
            <a:endParaRPr lang="en-US" altLang="zh-CN" sz="2400" b="1" dirty="0">
              <a:solidFill>
                <a:srgbClr val="3837F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1" grpId="1"/>
      <p:bldP spid="12" grpId="1"/>
      <p:bldP spid="13" grpId="1"/>
      <p:bldP spid="14" grpId="1"/>
      <p:bldP spid="15" grpId="0"/>
      <p:bldP spid="15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027430" y="2936875"/>
            <a:ext cx="549529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endParaRPr kumimoji="1" lang="en-US" altLang="zh-CN" sz="4400" b="1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4494" y="548028"/>
            <a:ext cx="4178030" cy="5431438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7154867" y="1666634"/>
            <a:ext cx="3727048" cy="266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97504" y="3040090"/>
            <a:ext cx="3727048" cy="266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20602" y="4382972"/>
            <a:ext cx="3727048" cy="266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20602" y="5756428"/>
            <a:ext cx="3727048" cy="266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矩形 41"/>
          <p:cNvSpPr/>
          <p:nvPr>
            <p:custDataLst>
              <p:tags r:id="rId2"/>
            </p:custDataLst>
          </p:nvPr>
        </p:nvSpPr>
        <p:spPr>
          <a:xfrm>
            <a:off x="1218565" y="1762760"/>
            <a:ext cx="5086350" cy="972820"/>
          </a:xfrm>
          <a:prstGeom prst="rect">
            <a:avLst/>
          </a:prstGeom>
          <a:solidFill>
            <a:srgbClr val="5282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027430" y="1732280"/>
            <a:ext cx="5468620" cy="1003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2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Brainstorming</a:t>
            </a:r>
            <a:endParaRPr lang="en-US" altLang="zh-CN" sz="4400" b="1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144270" y="3128010"/>
            <a:ext cx="537845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4400" b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H</a:t>
            </a:r>
            <a:r>
              <a:rPr kumimoji="1" lang="en-US" altLang="zh-CN" sz="4400" b="1">
                <a:solidFill>
                  <a:srgbClr val="8497B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o</a:t>
            </a:r>
            <a:r>
              <a:rPr kumimoji="1" lang="en-US" altLang="zh-CN" sz="4400" b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w do you feel as a senior high student?</a:t>
            </a:r>
            <a:endParaRPr lang="zh-CN" altLang="en-US" sz="440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40" grpId="0" animBg="1"/>
      <p:bldP spid="40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2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0465" y="1471930"/>
            <a:ext cx="10196195" cy="3876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(1)</a:t>
            </a:r>
            <a:r>
              <a: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n.[C,U]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面临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迎接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提出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接受挑战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(2)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Continually 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challenge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yourself 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to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try something new. 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challenge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a view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The job doesn’t 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challenge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her.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challenge sb. to </a:t>
            </a:r>
            <a:r>
              <a:rPr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sth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./challenge sb. to do </a:t>
            </a:r>
            <a:r>
              <a:rPr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sth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challenger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挑战者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challenging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adj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挑战性的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challenged[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委婉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]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伤残的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180465" y="878205"/>
            <a:ext cx="6317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challenge </a:t>
            </a:r>
            <a:endParaRPr lang="en-US" altLang="zh-CN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66100" y="2968625"/>
            <a:ext cx="2666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向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挑战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96665" y="3473450"/>
            <a:ext cx="1877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...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质疑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62270" y="3933825"/>
            <a:ext cx="3026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考验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...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的能力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1275" y="5348605"/>
            <a:ext cx="932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盲人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09495" y="534543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a visually challenged man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8880" y="2016125"/>
            <a:ext cx="6882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face/meet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·rise to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/pose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/accept·take up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a challenge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  <p:bldP spid="3" grpId="1"/>
      <p:bldP spid="4" grpId="1"/>
      <p:bldP spid="7" grpId="1"/>
      <p:bldP spid="8" grpId="1"/>
      <p:bldP spid="11" grpId="1"/>
      <p:bldP spid="9" grpId="0"/>
      <p:bldP spid="10" grpId="0"/>
      <p:bldP spid="9" grpId="1"/>
      <p:bldP spid="1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2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6030" y="925830"/>
            <a:ext cx="2458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</a:t>
            </a: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ositive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2340" y="1529715"/>
            <a:ext cx="8366760" cy="4965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(1)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adj.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正面的；积极乐观的；有益的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确实的；确信的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正的；阳性的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检测呈阳性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正数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(2)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n.[C]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优势；优点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2400" b="1" dirty="0">
              <a:solidFill>
                <a:srgbClr val="3837F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4040" y="1529715"/>
            <a:ext cx="4962525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...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保持积极态度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正面影响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积极乐观态度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17080" y="2009775"/>
            <a:ext cx="2340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positive effects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97470" y="2470150"/>
            <a:ext cx="2871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positive attitudes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28965" y="1560830"/>
            <a:ext cx="2844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 positive about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06750" y="4617085"/>
            <a:ext cx="1746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 positive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89175" y="5077460"/>
            <a:ext cx="3962400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positive number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1256030" y="3429000"/>
            <a:ext cx="3342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她对所涉及的钱数十分确定</a:t>
            </a:r>
            <a:endParaRPr lang="zh-CN" altLang="en-US" sz="2000" b="1"/>
          </a:p>
        </p:txBody>
      </p:sp>
      <p:sp>
        <p:nvSpPr>
          <p:cNvPr id="14" name="文本框 13"/>
          <p:cNvSpPr txBox="1"/>
          <p:nvPr/>
        </p:nvSpPr>
        <p:spPr>
          <a:xfrm>
            <a:off x="1256030" y="3797300"/>
            <a:ext cx="7994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She is quite sure about the money involved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8" grpId="0"/>
      <p:bldP spid="9" grpId="1"/>
      <p:bldP spid="7" grpId="1"/>
      <p:bldP spid="8" grpId="1"/>
      <p:bldP spid="14" grpId="0"/>
      <p:bldP spid="14" grpId="1"/>
      <p:bldP spid="13" grpId="0"/>
      <p:bldP spid="1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2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6515" y="1977390"/>
            <a:ext cx="9304655" cy="3261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en-US" altLang="zh-CN" sz="28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v.</a:t>
            </a: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通过努力，能力，行为表现</a:t>
            </a: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获得，得到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30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acquire a good knowledge of English</a:t>
            </a:r>
            <a:endParaRPr lang="en-US" altLang="zh-CN" sz="3000" b="1" i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3000" b="1" i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v.</a:t>
            </a: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购得，得到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30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The company has just acquired lots of new equipment.</a:t>
            </a:r>
            <a:endParaRPr lang="en-US" altLang="zh-CN" sz="3000" b="1" i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3000" b="1" i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acquisition   n.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获得，得到，购得物</a:t>
            </a:r>
            <a:endParaRPr lang="zh-CN" altLang="en-US" sz="3000" b="1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8600" y="1195070"/>
            <a:ext cx="3127375" cy="885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</a:t>
            </a: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acquire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55445" y="2900045"/>
            <a:ext cx="6178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获得良好的英语知识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41475" y="4294505"/>
            <a:ext cx="4936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这家公司刚购置了许多新设备。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" grpId="1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360045" indent="-457200">
              <a:lnSpc>
                <a:spcPct val="100000"/>
              </a:lnSpc>
              <a:buNone/>
            </a:pPr>
            <a:r>
              <a:rPr lang="en-US" sz="2800" kern="100" spc="0" dirty="0">
                <a:solidFill>
                  <a:srgbClr val="E46C0A">
                    <a:alpha val="100000"/>
                  </a:srgbClr>
                </a:solidFill>
                <a:uFillTx/>
                <a:ea typeface="Calibri" panose="020F0502020204030204"/>
                <a:cs typeface="Calibri" panose="020F0502020204030204" pitchFamily="34" charset="0"/>
              </a:rPr>
              <a:t>1. </a:t>
            </a:r>
            <a:r>
              <a:rPr lang="en-US" sz="3200" kern="100" spc="0" dirty="0">
                <a:solidFill>
                  <a:srgbClr val="404040">
                    <a:alpha val="100000"/>
                  </a:srgbClr>
                </a:solidFill>
                <a:uFillTx/>
                <a:latin typeface="Cambria" panose="02040503050406030204" charset="0"/>
                <a:ea typeface="Calibri" panose="020F0502020204030204"/>
                <a:cs typeface="Cambria" panose="02040503050406030204" charset="0"/>
              </a:rPr>
              <a:t>Knowledge or techniques ___________________________(acquire) through exploration.</a:t>
            </a:r>
            <a:endParaRPr lang="en-US" sz="3200" kern="100" spc="0" dirty="0">
              <a:solidFill>
                <a:srgbClr val="404040">
                  <a:alpha val="100000"/>
                </a:srgbClr>
              </a:solidFill>
              <a:uFillTx/>
              <a:latin typeface="Cambria" panose="02040503050406030204" charset="0"/>
              <a:ea typeface="Calibri" panose="020F0502020204030204"/>
              <a:cs typeface="Cambria" panose="02040503050406030204" charset="0"/>
            </a:endParaRPr>
          </a:p>
          <a:p>
            <a:pPr marL="360045" indent="-457200">
              <a:lnSpc>
                <a:spcPct val="100000"/>
              </a:lnSpc>
              <a:buNone/>
            </a:pPr>
            <a:r>
              <a:rPr lang="en-US" sz="3200" kern="100" spc="0" dirty="0">
                <a:solidFill>
                  <a:srgbClr val="404040">
                    <a:alpha val="100000"/>
                  </a:srgbClr>
                </a:solidFill>
                <a:uFillTx/>
                <a:latin typeface="Cambria" panose="02040503050406030204" charset="0"/>
                <a:ea typeface="Calibri" panose="020F0502020204030204"/>
                <a:cs typeface="Cambria" panose="02040503050406030204" charset="0"/>
              </a:rPr>
              <a:t>2. How did the museum come  ______________(acquire) so many famous paintings?</a:t>
            </a:r>
            <a:endParaRPr lang="en-US" sz="3200" kern="100" spc="0" dirty="0">
              <a:solidFill>
                <a:srgbClr val="404040">
                  <a:alpha val="100000"/>
                </a:srgbClr>
              </a:solidFill>
              <a:uFillTx/>
              <a:latin typeface="Cambria" panose="02040503050406030204" charset="0"/>
              <a:ea typeface="Calibri" panose="020F0502020204030204"/>
              <a:cs typeface="Cambria" panose="02040503050406030204" charset="0"/>
            </a:endParaRPr>
          </a:p>
          <a:p>
            <a:pPr marL="360045" indent="-457200">
              <a:lnSpc>
                <a:spcPct val="100000"/>
              </a:lnSpc>
              <a:buNone/>
            </a:pPr>
            <a:r>
              <a:rPr lang="en-US" sz="3200" kern="100" spc="0" dirty="0">
                <a:solidFill>
                  <a:srgbClr val="404040">
                    <a:alpha val="100000"/>
                  </a:srgbClr>
                </a:solidFill>
                <a:uFillTx/>
                <a:latin typeface="Cambria" panose="02040503050406030204" charset="0"/>
                <a:ea typeface="Calibri" panose="020F0502020204030204"/>
                <a:cs typeface="Cambria" panose="02040503050406030204" charset="0"/>
              </a:rPr>
              <a:t>3. Abstract art  is an  _____________(acquire) taste.</a:t>
            </a:r>
            <a:endParaRPr lang="en-US" sz="3200" kern="100" spc="0" dirty="0">
              <a:solidFill>
                <a:srgbClr val="404040">
                  <a:alpha val="100000"/>
                </a:srgbClr>
              </a:solidFill>
              <a:uFillTx/>
              <a:latin typeface="Cambria" panose="02040503050406030204" charset="0"/>
              <a:ea typeface="Calibri" panose="020F0502020204030204"/>
              <a:cs typeface="Cambria" panose="02040503050406030204" charset="0"/>
            </a:endParaRPr>
          </a:p>
          <a:p>
            <a:pPr marL="360045" indent="-457200">
              <a:lnSpc>
                <a:spcPct val="100000"/>
              </a:lnSpc>
              <a:buNone/>
            </a:pPr>
            <a:r>
              <a:rPr lang="en-US" sz="3200" kern="100" spc="0" dirty="0">
                <a:solidFill>
                  <a:srgbClr val="404040">
                    <a:alpha val="100000"/>
                  </a:srgbClr>
                </a:solidFill>
                <a:uFillTx/>
                <a:latin typeface="Cambria" panose="02040503050406030204" charset="0"/>
                <a:ea typeface="Calibri" panose="020F0502020204030204"/>
                <a:cs typeface="Cambria" panose="02040503050406030204" charset="0"/>
              </a:rPr>
              <a:t>4. The motorcycle is my latest  ______________ (acquire).</a:t>
            </a:r>
            <a:endParaRPr lang="en-US" sz="3200" kern="100" spc="0" dirty="0">
              <a:solidFill>
                <a:srgbClr val="404040">
                  <a:alpha val="100000"/>
                </a:srgbClr>
              </a:solidFill>
              <a:uFillTx/>
              <a:latin typeface="Cambria" panose="02040503050406030204" charset="0"/>
              <a:ea typeface="Calibri" panose="020F0502020204030204"/>
              <a:cs typeface="Cambria" panose="0204050305040603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79" name="Shape 279"/>
          <p:cNvSpPr/>
          <p:nvPr/>
        </p:nvSpPr>
        <p:spPr>
          <a:xfrm>
            <a:off x="6325235" y="4039870"/>
            <a:ext cx="1696085" cy="470535"/>
          </a:xfrm>
          <a:prstGeom prst="rect">
            <a:avLst/>
          </a:prstGeom>
          <a:solidFill>
            <a:srgbClr val="8064A2"/>
          </a:solidFill>
          <a:ln w="12700">
            <a:miter lim="400000"/>
          </a:ln>
        </p:spPr>
        <p:txBody>
          <a:bodyPr wrap="none" lIns="45718" tIns="45718" rIns="45718" bIns="45718" anchor="ctr" anchorCtr="0">
            <a:no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acquisition</a:t>
            </a:r>
            <a:endParaRPr 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hape 279"/>
          <p:cNvSpPr/>
          <p:nvPr/>
        </p:nvSpPr>
        <p:spPr>
          <a:xfrm>
            <a:off x="7110095" y="1296035"/>
            <a:ext cx="2050415" cy="497840"/>
          </a:xfrm>
          <a:prstGeom prst="rect">
            <a:avLst/>
          </a:prstGeom>
          <a:solidFill>
            <a:srgbClr val="8064A2"/>
          </a:solidFill>
          <a:ln w="12700">
            <a:miter lim="400000"/>
          </a:ln>
        </p:spPr>
        <p:txBody>
          <a:bodyPr wrap="none" lIns="45718" tIns="45718" rIns="45718" bIns="45718" anchor="ctr" anchorCtr="0">
            <a:no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are acquired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hape 279"/>
          <p:cNvSpPr/>
          <p:nvPr/>
        </p:nvSpPr>
        <p:spPr>
          <a:xfrm>
            <a:off x="6234430" y="2379980"/>
            <a:ext cx="1786890" cy="461010"/>
          </a:xfrm>
          <a:prstGeom prst="rect">
            <a:avLst/>
          </a:prstGeom>
          <a:solidFill>
            <a:srgbClr val="8064A2"/>
          </a:solidFill>
          <a:ln w="12700">
            <a:miter lim="400000"/>
          </a:ln>
        </p:spPr>
        <p:txBody>
          <a:bodyPr wrap="none" lIns="45718" tIns="45718" rIns="45718" bIns="45718" anchor="ctr" anchorCtr="0">
            <a:no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to acquire</a:t>
            </a:r>
            <a:endParaRPr 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hape 279"/>
          <p:cNvSpPr/>
          <p:nvPr/>
        </p:nvSpPr>
        <p:spPr>
          <a:xfrm>
            <a:off x="4559300" y="3429000"/>
            <a:ext cx="1649730" cy="499110"/>
          </a:xfrm>
          <a:prstGeom prst="rect">
            <a:avLst/>
          </a:prstGeom>
          <a:solidFill>
            <a:srgbClr val="8064A2"/>
          </a:solidFill>
          <a:ln w="12700">
            <a:miter lim="400000"/>
          </a:ln>
        </p:spPr>
        <p:txBody>
          <a:bodyPr wrap="none" lIns="45718" tIns="45718" rIns="45718" bIns="45718" anchor="ctr" anchorCtr="0">
            <a:no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acquired</a:t>
            </a:r>
            <a:endParaRPr 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71420" y="255270"/>
            <a:ext cx="6580505" cy="645160"/>
          </a:xfrm>
          <a:prstGeom prst="rect">
            <a:avLst/>
          </a:prstGeom>
          <a:solidFill>
            <a:srgbClr val="2297F4"/>
          </a:solidFill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Practice makes perfect.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6" name="图片 25" descr="奖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40" y="378460"/>
            <a:ext cx="794385" cy="7943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14" grpId="0" bldLvl="0" animBg="1"/>
      <p:bldP spid="14" grpId="1" animBg="1"/>
      <p:bldP spid="15" grpId="0" bldLvl="0" animBg="1"/>
      <p:bldP spid="15" grpId="1" animBg="1"/>
      <p:bldP spid="279" grpId="0" bldLvl="0" animBg="1"/>
      <p:bldP spid="27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2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1585595"/>
            <a:ext cx="9878060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(1)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n.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[U,C]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努力，费力的事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with (an) effort                                          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spare no effort to do </a:t>
            </a:r>
            <a:r>
              <a:rPr lang="en-US" altLang="zh-CN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sth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 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(2)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n.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[C]</a:t>
            </a: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尽力，艰难的尝试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make an effort/make efforts 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make every effort to do </a:t>
            </a:r>
            <a:r>
              <a:rPr lang="en-US" altLang="zh-CN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sth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 </a:t>
            </a:r>
            <a:endParaRPr lang="en-US" altLang="zh-CN" sz="2800" dirty="0" smtClean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in an effort to do </a:t>
            </a:r>
            <a:r>
              <a:rPr lang="en-US" altLang="zh-CN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sth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800" dirty="0" smtClean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(3)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n.[C]</a:t>
            </a:r>
            <a:r>
              <a:rPr lang="zh-CN" altLang="en-US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有组织的活动</a:t>
            </a:r>
            <a:endParaRPr lang="zh-CN" altLang="en-US" sz="2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2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9070" y="871855"/>
            <a:ext cx="2588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6. effort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96815" y="2520315"/>
            <a:ext cx="3293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不遗余力地做某事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4905" y="2120265"/>
            <a:ext cx="1629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费力地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96815" y="2058670"/>
            <a:ext cx="266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without effort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54240" y="2133600"/>
            <a:ext cx="2449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毫不费力地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07355" y="3383915"/>
            <a:ext cx="1933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做出努力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90540" y="3818255"/>
            <a:ext cx="3085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竭尽全力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做某事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54855" y="4260215"/>
            <a:ext cx="2837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为了做某事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06500" y="5074920"/>
            <a:ext cx="43008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 international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relief effort</a:t>
            </a:r>
            <a:endParaRPr lang="en-US" altLang="zh-CN" sz="28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07355" y="5116195"/>
            <a:ext cx="2526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国际救助行动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4" grpId="0"/>
      <p:bldP spid="4" grpId="1"/>
      <p:bldP spid="9" grpId="0"/>
      <p:bldP spid="10" grpId="0"/>
      <p:bldP spid="11" grpId="0"/>
      <p:bldP spid="9" grpId="1"/>
      <p:bldP spid="10" grpId="1"/>
      <p:bldP spid="11" grpId="1"/>
      <p:bldP spid="12" grpId="0"/>
      <p:bldP spid="13" grpId="0"/>
      <p:bldP spid="12" grpId="1"/>
      <p:bldP spid="1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2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56055" y="1083945"/>
            <a:ext cx="7172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7. </a:t>
            </a: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otential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8600" y="1924050"/>
            <a:ext cx="7739380" cy="3192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4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(1)</a:t>
            </a:r>
            <a:r>
              <a:rPr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n.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[U]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发挥潜力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有做某事的潜力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做某事的可能性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(2)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adj.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FF"/>
                </a:solidFill>
                <a:sym typeface="+mn-ea"/>
              </a:rPr>
              <a:t>潜在的危险</a:t>
            </a:r>
            <a:r>
              <a:rPr lang="en-US" altLang="zh-CN" sz="2400" b="1" dirty="0">
                <a:solidFill>
                  <a:srgbClr val="0000FF"/>
                </a:solidFill>
                <a:sym typeface="+mn-ea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sym typeface="+mn-ea"/>
              </a:rPr>
              <a:t>顾客</a:t>
            </a:r>
            <a:endParaRPr lang="zh-CN" altLang="en-US" sz="2400" b="1" dirty="0">
              <a:solidFill>
                <a:srgbClr val="0000FF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80715" y="2519045"/>
            <a:ext cx="679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realize/achieve one’s potential 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30370" y="3030855"/>
            <a:ext cx="5107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have the potential to do </a:t>
            </a:r>
            <a:r>
              <a:rPr lang="en-US" altLang="zh-CN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sth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3850" y="3507105"/>
            <a:ext cx="5453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potential for (doing) </a:t>
            </a:r>
            <a:r>
              <a:rPr lang="en-US" altLang="zh-CN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sth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71645" y="4495165"/>
            <a:ext cx="4700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potential danger/customers 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7045" y="2069465"/>
            <a:ext cx="4197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潜能；可能性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08910" y="4037330"/>
            <a:ext cx="3543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可能的，潜在的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/>
      <p:bldP spid="7" grpId="0"/>
      <p:bldP spid="10" grpId="0"/>
      <p:bldP spid="8" grpId="0"/>
      <p:bldP spid="4" grpId="1"/>
      <p:bldP spid="9" grpId="1"/>
      <p:bldP spid="5" grpId="1"/>
      <p:bldP spid="7" grpId="1"/>
      <p:bldP spid="10" grpId="1"/>
      <p:bldP spid="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0667" y="1516980"/>
            <a:ext cx="10852237" cy="5041355"/>
          </a:xfrm>
        </p:spPr>
        <p:txBody>
          <a:bodyPr>
            <a:noAutofit/>
          </a:bodyPr>
          <a:p>
            <a:pPr marL="360045" indent="-457200">
              <a:lnSpc>
                <a:spcPct val="100000"/>
              </a:lnSpc>
              <a:buNone/>
            </a:pPr>
            <a:r>
              <a:rPr lang="en-US" sz="3200" kern="100" spc="0" dirty="0">
                <a:solidFill>
                  <a:srgbClr val="E46C0A">
                    <a:alpha val="100000"/>
                  </a:srgbClr>
                </a:solidFill>
                <a:uFillTx/>
                <a:ea typeface="Calibri" panose="020F0502020204030204"/>
                <a:cs typeface="Calibri" panose="020F0502020204030204" pitchFamily="34" charset="0"/>
              </a:rPr>
              <a:t>1.</a:t>
            </a:r>
            <a:r>
              <a:rPr lang="en-US" sz="3200" kern="100" spc="0" dirty="0">
                <a:solidFill>
                  <a:srgbClr val="404040">
                    <a:alpha val="100000"/>
                  </a:srgbClr>
                </a:solidFill>
                <a:uFillTx/>
                <a:latin typeface="Cambria" panose="02040503050406030204" charset="0"/>
                <a:ea typeface="Calibri" panose="020F0502020204030204"/>
                <a:cs typeface="Cambria" panose="02040503050406030204" charset="0"/>
              </a:rPr>
              <a:t>Every day has the potential _________(be) a good and, in some cases, a   great day for you.</a:t>
            </a:r>
            <a:endParaRPr lang="en-US" sz="3200" kern="100" spc="0" dirty="0">
              <a:solidFill>
                <a:srgbClr val="404040">
                  <a:alpha val="100000"/>
                </a:srgbClr>
              </a:solidFill>
              <a:uFillTx/>
              <a:latin typeface="Cambria" panose="02040503050406030204" charset="0"/>
              <a:ea typeface="Calibri" panose="020F0502020204030204"/>
              <a:cs typeface="Cambria" panose="0204050305040603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kern="100" spc="0" dirty="0">
                <a:solidFill>
                  <a:srgbClr val="E46C0A">
                    <a:alpha val="100000"/>
                  </a:srgbClr>
                </a:solidFill>
                <a:uFillTx/>
                <a:latin typeface="Cambria" panose="02040503050406030204" charset="0"/>
                <a:ea typeface="Calibri" panose="020F0502020204030204"/>
                <a:cs typeface="Cambria" panose="02040503050406030204" charset="0"/>
              </a:rPr>
              <a:t>2. </a:t>
            </a:r>
            <a:r>
              <a:rPr lang="en-US" sz="3200" kern="100" spc="0" dirty="0">
                <a:solidFill>
                  <a:srgbClr val="404040">
                    <a:alpha val="100000"/>
                  </a:srgbClr>
                </a:solidFill>
                <a:uFillTx/>
                <a:latin typeface="Cambria" panose="02040503050406030204" charset="0"/>
                <a:ea typeface="Calibri" panose="020F0502020204030204"/>
                <a:cs typeface="Cambria" panose="02040503050406030204" charset="0"/>
              </a:rPr>
              <a:t>The region has great potential _________ economic development.</a:t>
            </a:r>
            <a:endParaRPr lang="en-US" sz="3200" kern="100" spc="0" dirty="0">
              <a:solidFill>
                <a:srgbClr val="404040">
                  <a:alpha val="100000"/>
                </a:srgbClr>
              </a:solidFill>
              <a:uFillTx/>
              <a:latin typeface="Cambria" panose="02040503050406030204" charset="0"/>
              <a:ea typeface="Calibri" panose="020F0502020204030204"/>
              <a:cs typeface="Cambria" panose="0204050305040603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kern="100" spc="0" dirty="0">
                <a:solidFill>
                  <a:srgbClr val="E46C0A">
                    <a:alpha val="100000"/>
                  </a:srgbClr>
                </a:solidFill>
                <a:uFillTx/>
                <a:latin typeface="Cambria" panose="02040503050406030204" charset="0"/>
                <a:ea typeface="Calibri" panose="020F0502020204030204"/>
                <a:cs typeface="Cambria" panose="02040503050406030204" charset="0"/>
              </a:rPr>
              <a:t>3. </a:t>
            </a:r>
            <a:r>
              <a:rPr lang="en-US" sz="3200" kern="100" spc="0" dirty="0">
                <a:solidFill>
                  <a:srgbClr val="404040">
                    <a:alpha val="100000"/>
                  </a:srgbClr>
                </a:solidFill>
                <a:uFillTx/>
                <a:latin typeface="Cambria" panose="02040503050406030204" charset="0"/>
                <a:ea typeface="Calibri" panose="020F0502020204030204"/>
                <a:cs typeface="Cambria" panose="02040503050406030204" charset="0"/>
              </a:rPr>
              <a:t>She has great potential ______ an artist.</a:t>
            </a:r>
            <a:endParaRPr lang="en-US" sz="3200" kern="100" spc="0" dirty="0">
              <a:solidFill>
                <a:srgbClr val="404040">
                  <a:alpha val="100000"/>
                </a:srgbClr>
              </a:solidFill>
              <a:uFillTx/>
              <a:latin typeface="Cambria" panose="02040503050406030204" charset="0"/>
              <a:ea typeface="Calibri" panose="020F0502020204030204"/>
              <a:cs typeface="Cambria" panose="0204050305040603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kern="100" spc="0" dirty="0">
                <a:solidFill>
                  <a:srgbClr val="E46C0A">
                    <a:alpha val="100000"/>
                  </a:srgbClr>
                </a:solidFill>
                <a:uFillTx/>
                <a:latin typeface="Cambria" panose="02040503050406030204" charset="0"/>
                <a:ea typeface="Calibri" panose="020F0502020204030204"/>
                <a:cs typeface="Cambria" panose="02040503050406030204" charset="0"/>
              </a:rPr>
              <a:t>4. </a:t>
            </a:r>
            <a:r>
              <a:rPr lang="en-US" sz="3200" kern="100" spc="0" dirty="0">
                <a:solidFill>
                  <a:srgbClr val="404040">
                    <a:alpha val="100000"/>
                  </a:srgbClr>
                </a:solidFill>
                <a:uFillTx/>
                <a:latin typeface="Cambria" panose="02040503050406030204" charset="0"/>
                <a:ea typeface="Calibri" panose="020F0502020204030204"/>
                <a:cs typeface="Cambria" panose="02040503050406030204" charset="0"/>
              </a:rPr>
              <a:t>Clearly this is a _______________(potential) dangerous situation.</a:t>
            </a:r>
            <a:endParaRPr lang="en-US" sz="3200" kern="100" spc="0" dirty="0">
              <a:solidFill>
                <a:srgbClr val="404040">
                  <a:alpha val="100000"/>
                </a:srgbClr>
              </a:solidFill>
              <a:uFillTx/>
              <a:latin typeface="Cambria" panose="02040503050406030204" charset="0"/>
              <a:ea typeface="Calibri" panose="020F0502020204030204"/>
              <a:cs typeface="Cambria" panose="02040503050406030204" charset="0"/>
            </a:endParaRPr>
          </a:p>
          <a:p>
            <a:pPr marL="349250" indent="-457200" algn="l">
              <a:lnSpc>
                <a:spcPct val="100000"/>
              </a:lnSpc>
              <a:buClrTx/>
              <a:buSzTx/>
              <a:buNone/>
            </a:pPr>
            <a:endParaRPr sz="3200" kern="100" spc="0" dirty="0">
              <a:solidFill>
                <a:srgbClr val="404040">
                  <a:alpha val="100000"/>
                </a:srgbClr>
              </a:solidFill>
              <a:uFillTx/>
              <a:latin typeface="Cambria" panose="02040503050406030204" charset="0"/>
              <a:ea typeface="Calibri" panose="020F0502020204030204"/>
              <a:cs typeface="Cambria" panose="0204050305040603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79" name="Shape 279"/>
          <p:cNvSpPr/>
          <p:nvPr/>
        </p:nvSpPr>
        <p:spPr>
          <a:xfrm>
            <a:off x="6096000" y="1475740"/>
            <a:ext cx="906145" cy="470535"/>
          </a:xfrm>
          <a:prstGeom prst="rect">
            <a:avLst/>
          </a:prstGeom>
          <a:solidFill>
            <a:srgbClr val="8064A2"/>
          </a:solidFill>
          <a:ln w="12700">
            <a:miter lim="400000"/>
          </a:ln>
        </p:spPr>
        <p:txBody>
          <a:bodyPr wrap="none" lIns="45718" tIns="45718" rIns="45718" bIns="45718" anchor="ctr" anchorCtr="0">
            <a:no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to be</a:t>
            </a:r>
            <a:endParaRPr 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hape 279"/>
          <p:cNvSpPr/>
          <p:nvPr/>
        </p:nvSpPr>
        <p:spPr>
          <a:xfrm>
            <a:off x="6751955" y="2521585"/>
            <a:ext cx="544830" cy="497840"/>
          </a:xfrm>
          <a:prstGeom prst="rect">
            <a:avLst/>
          </a:prstGeom>
          <a:solidFill>
            <a:srgbClr val="8064A2"/>
          </a:solidFill>
          <a:ln w="12700">
            <a:miter lim="400000"/>
          </a:ln>
        </p:spPr>
        <p:txBody>
          <a:bodyPr wrap="none" lIns="45718" tIns="45718" rIns="45718" bIns="45718" anchor="ctr" anchorCtr="0">
            <a:no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hape 279"/>
          <p:cNvSpPr/>
          <p:nvPr/>
        </p:nvSpPr>
        <p:spPr>
          <a:xfrm>
            <a:off x="5245735" y="3623945"/>
            <a:ext cx="615950" cy="461010"/>
          </a:xfrm>
          <a:prstGeom prst="rect">
            <a:avLst/>
          </a:prstGeom>
          <a:solidFill>
            <a:srgbClr val="8064A2"/>
          </a:solidFill>
          <a:ln w="12700">
            <a:miter lim="400000"/>
          </a:ln>
        </p:spPr>
        <p:txBody>
          <a:bodyPr wrap="none" lIns="45718" tIns="45718" rIns="45718" bIns="45718" anchor="ctr" anchorCtr="0">
            <a:no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endParaRPr 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hape 279"/>
          <p:cNvSpPr/>
          <p:nvPr/>
        </p:nvSpPr>
        <p:spPr>
          <a:xfrm>
            <a:off x="4093845" y="4223385"/>
            <a:ext cx="1687195" cy="499110"/>
          </a:xfrm>
          <a:prstGeom prst="rect">
            <a:avLst/>
          </a:prstGeom>
          <a:solidFill>
            <a:srgbClr val="8064A2"/>
          </a:solidFill>
          <a:ln w="12700">
            <a:miter lim="400000"/>
          </a:ln>
        </p:spPr>
        <p:txBody>
          <a:bodyPr wrap="none" lIns="45718" tIns="45718" rIns="45718" bIns="45718" anchor="ctr" anchorCtr="0">
            <a:noAutofit/>
          </a:bodyPr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potentially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71420" y="255270"/>
            <a:ext cx="6580505" cy="645160"/>
          </a:xfrm>
          <a:prstGeom prst="rect">
            <a:avLst/>
          </a:prstGeom>
          <a:solidFill>
            <a:srgbClr val="2297F4"/>
          </a:solidFill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Practice makes perfect.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6" name="图片 25" descr="奖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40" y="378460"/>
            <a:ext cx="794385" cy="7943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2" bldLvl="0" animBg="1" advAuto="0"/>
      <p:bldP spid="13" grpId="2" bldLvl="0" animBg="1" advAuto="0"/>
      <p:bldP spid="14" grpId="2" bldLvl="0" animBg="1" advAuto="0"/>
      <p:bldP spid="15" grpId="2" bldLvl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3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8805" y="605155"/>
            <a:ext cx="10904855" cy="5262245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 defTabSz="266700" fontAlgn="auto">
              <a:lnSpc>
                <a:spcPct val="150000"/>
              </a:lnSpc>
              <a:spcAft>
                <a:spcPct val="100000"/>
              </a:spcAft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“What is potential?” you may ask.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Put simply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, potential is your natural ability that can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be developed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when you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try hard enough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. Who knows what beautiful works of art you will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create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, what medical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advances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 will make or what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amazing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technologies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 will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develop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! The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possibilities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are endless, and I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have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confidence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in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your ability to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make a difference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to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your family, to your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community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and to our country.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Over the next three years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, you will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discover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your potential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while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 develop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as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a student and as a person. </a:t>
            </a:r>
            <a:endParaRPr lang="en-US" altLang="zh-CN" sz="2800">
              <a:solidFill>
                <a:srgbClr val="000000"/>
              </a:solidFill>
              <a:latin typeface="Times New Roman" panose="02020603050405020304"/>
              <a:ea typeface="StoneSerifStd-Medium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219190" y="1166495"/>
            <a:ext cx="1781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简单地说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722996" y="1796226"/>
            <a:ext cx="2270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被培养，发展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6805582" y="1796134"/>
            <a:ext cx="1524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努力尝试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906422" y="2430335"/>
            <a:ext cx="8327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88340" y="4974590"/>
            <a:ext cx="248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在之后的三年内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5222875" y="3079115"/>
            <a:ext cx="87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科技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5906135" y="4326255"/>
            <a:ext cx="998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社区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5727382" y="3728168"/>
            <a:ext cx="22739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自信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598752" y="4326451"/>
            <a:ext cx="26619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起作用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5175823" y="5010357"/>
            <a:ext cx="1364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发现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8001084" y="3079259"/>
            <a:ext cx="117893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研发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762355" y="3699110"/>
            <a:ext cx="178256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n.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可能性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9127839" y="2430634"/>
            <a:ext cx="13343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医学的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4"/>
            </p:custDataLst>
          </p:nvPr>
        </p:nvSpPr>
        <p:spPr>
          <a:xfrm>
            <a:off x="8329749" y="5023489"/>
            <a:ext cx="19794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的时候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286565" y="5622741"/>
            <a:ext cx="2735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prep.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8" grpId="0"/>
      <p:bldP spid="20" grpId="0"/>
      <p:bldP spid="21" grpId="0"/>
      <p:bldP spid="22" grpId="0"/>
      <p:bldP spid="23" grpId="0"/>
      <p:bldP spid="24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3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05305" y="1583690"/>
            <a:ext cx="7876540" cy="4457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(1)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n.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[C,U]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进步，进展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make an advance in…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in advance 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(2)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vi.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前进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行进；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vt.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发展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促进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提出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Not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to advance is to go back. 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士兵正向镇上行进。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advanced   adj.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高级的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0050" y="849630"/>
            <a:ext cx="2907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8. advance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82845" y="2251075"/>
            <a:ext cx="3093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方面取得进展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95370" y="2711450"/>
            <a:ext cx="1884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预先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04560" y="3700780"/>
            <a:ext cx="1725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不进则退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3730" y="4653915"/>
            <a:ext cx="630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The soldiers are advancing towards the town.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4" grpId="1"/>
      <p:bldP spid="5" grpId="1"/>
      <p:bldP spid="7" grpId="1"/>
      <p:bldP spid="8" grpId="0"/>
      <p:bldP spid="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3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8600" y="1151890"/>
            <a:ext cx="23755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9. amazing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44980" y="1747520"/>
            <a:ext cx="4956810" cy="2159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vt. 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使惊奇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adj. 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惊奇的，惊讶的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惊奇，吃惊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74135" y="1913255"/>
            <a:ext cx="1918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amaze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5595" y="2594610"/>
            <a:ext cx="1918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amazed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90720" y="3275965"/>
            <a:ext cx="1918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amazement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7315" y="390652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10. confidence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51990" y="4536440"/>
            <a:ext cx="5274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adj.</a:t>
            </a:r>
            <a:r>
              <a:rPr lang="zh-CN" altLang="en-US" sz="2800"/>
              <a:t>自信的；确信的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5522595" y="4537075"/>
            <a:ext cx="1918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</a:rPr>
              <a:t>confident</a:t>
            </a:r>
            <a:endParaRPr lang="en-US" altLang="zh-CN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4" grpId="1"/>
      <p:bldP spid="5" grpId="1"/>
      <p:bldP spid="7" grpId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230" y="1140460"/>
            <a:ext cx="11984355" cy="48088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0185" y="1330960"/>
            <a:ext cx="11687810" cy="442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51778" y="1443673"/>
            <a:ext cx="11503025" cy="4202430"/>
            <a:chOff x="511" y="1718"/>
            <a:chExt cx="18115" cy="6618"/>
          </a:xfrm>
        </p:grpSpPr>
        <p:sp>
          <p:nvSpPr>
            <p:cNvPr id="9" name="文本框 8"/>
            <p:cNvSpPr txBox="1"/>
            <p:nvPr>
              <p:custDataLst>
                <p:tags r:id="rId1"/>
              </p:custDataLst>
            </p:nvPr>
          </p:nvSpPr>
          <p:spPr>
            <a:xfrm>
              <a:off x="511" y="1718"/>
              <a:ext cx="1217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Q1: Which club does Wendy plan to join?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568" y="6316"/>
              <a:ext cx="174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Q3: Which subjects does Stephen plan to spend more time on?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3"/>
              </p:custDataLst>
            </p:nvPr>
          </p:nvSpPr>
          <p:spPr>
            <a:xfrm>
              <a:off x="511" y="4017"/>
              <a:ext cx="15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Q2: How does Stephen feel about senior high school life?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1546" y="2916"/>
              <a:ext cx="1608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A. Basketball Club            B. Art Club                    C.Music Club    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"/>
              </p:custDataLst>
            </p:nvPr>
          </p:nvSpPr>
          <p:spPr>
            <a:xfrm>
              <a:off x="1546" y="7514"/>
              <a:ext cx="1708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A. English and Chinese     B.Politics and Physics   C.English and Physics    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6"/>
              </p:custDataLst>
            </p:nvPr>
          </p:nvSpPr>
          <p:spPr>
            <a:xfrm>
              <a:off x="1546" y="5215"/>
              <a:ext cx="1532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A. Upset                            B. Excited                      C. Nervous    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81280"/>
            <a:ext cx="2768600" cy="675640"/>
            <a:chOff x="0" y="128"/>
            <a:chExt cx="4360" cy="1064"/>
          </a:xfrm>
        </p:grpSpPr>
        <p:sp>
          <p:nvSpPr>
            <p:cNvPr id="28" name="文本框 27"/>
            <p:cNvSpPr txBox="1"/>
            <p:nvPr/>
          </p:nvSpPr>
          <p:spPr>
            <a:xfrm>
              <a:off x="0" y="128"/>
              <a:ext cx="4360" cy="1064"/>
            </a:xfrm>
            <a:prstGeom prst="rect">
              <a:avLst/>
            </a:prstGeom>
            <a:solidFill>
              <a:srgbClr val="A9D18E"/>
            </a:solidFill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p>
              <a:pPr algn="ctr"/>
              <a:endParaRPr lang="en-US" altLang="zh-CN" sz="2800" b="1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6" y="249"/>
              <a:ext cx="40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chemeClr val="bg1"/>
                  </a:solidFill>
                  <a:sym typeface="+mn-ea"/>
                </a:rPr>
                <a:t>Watch </a:t>
              </a:r>
              <a:r>
                <a:rPr lang="en-US" altLang="zh-CN" sz="2800" b="1">
                  <a:solidFill>
                    <a:schemeClr val="bg1"/>
                  </a:solidFill>
                  <a:sym typeface="+mn-ea"/>
                </a:rPr>
                <a:t>a video</a:t>
              </a:r>
              <a:endParaRPr lang="en-US" altLang="zh-CN" sz="2800" b="1">
                <a:solidFill>
                  <a:schemeClr val="bg1"/>
                </a:solidFill>
                <a:sym typeface="+mn-ea"/>
              </a:endParaRPr>
            </a:p>
          </p:txBody>
        </p: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4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035" y="1096010"/>
            <a:ext cx="10760710" cy="3537585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 defTabSz="266700" fontAlgn="auto">
              <a:lnSpc>
                <a:spcPct val="160000"/>
              </a:lnSpc>
              <a:spcAft>
                <a:spcPct val="100000"/>
              </a:spcAft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To fully realize your potential, it is important for you to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make the most of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our school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resources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.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Take advantage of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your classes,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learn from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your teachers and classmates, and make use of our school 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/>
                <a:ea typeface="StoneSerifStd-Medium"/>
              </a:rPr>
              <a:t>facilities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. There are also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a lot of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school activities for you. Join a club or two, and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take an active part in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different sports. </a:t>
            </a:r>
            <a:endParaRPr lang="en-US" altLang="zh-CN" sz="2800">
              <a:solidFill>
                <a:srgbClr val="000000"/>
              </a:solidFill>
              <a:latin typeface="Times New Roman" panose="02020603050405020304"/>
              <a:ea typeface="StoneSerifStd-Medium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9573895" y="1713230"/>
            <a:ext cx="939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57" name="文本框 31756"/>
          <p:cNvSpPr txBox="1"/>
          <p:nvPr>
            <p:custDataLst>
              <p:tags r:id="rId2"/>
            </p:custDataLst>
          </p:nvPr>
        </p:nvSpPr>
        <p:spPr>
          <a:xfrm>
            <a:off x="1150620" y="4439285"/>
            <a:ext cx="2315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积极参与</a:t>
            </a:r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lang="en-US" altLang="zh-CN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301658" y="3053399"/>
            <a:ext cx="23212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n.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设施，设备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44" name="文本框 31743"/>
          <p:cNvSpPr txBox="1"/>
          <p:nvPr>
            <p:custDataLst>
              <p:tags r:id="rId4"/>
            </p:custDataLst>
          </p:nvPr>
        </p:nvSpPr>
        <p:spPr>
          <a:xfrm>
            <a:off x="3770955" y="2357703"/>
            <a:ext cx="12428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n.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资源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9418621" y="2357991"/>
            <a:ext cx="19426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向某人学习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45" name="文本框 31744"/>
          <p:cNvSpPr txBox="1"/>
          <p:nvPr>
            <p:custDataLst>
              <p:tags r:id="rId6"/>
            </p:custDataLst>
          </p:nvPr>
        </p:nvSpPr>
        <p:spPr>
          <a:xfrm>
            <a:off x="6343015" y="2357755"/>
            <a:ext cx="880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49" name="文本框 31748"/>
          <p:cNvSpPr txBox="1"/>
          <p:nvPr>
            <p:custDataLst>
              <p:tags r:id="rId7"/>
            </p:custDataLst>
          </p:nvPr>
        </p:nvSpPr>
        <p:spPr>
          <a:xfrm>
            <a:off x="3171124" y="3734997"/>
            <a:ext cx="8409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许多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7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757" grpId="0"/>
      <p:bldP spid="3" grpId="0"/>
      <p:bldP spid="31744" grpId="0"/>
      <p:bldP spid="30" grpId="0"/>
      <p:bldP spid="31745" grpId="0"/>
      <p:bldP spid="3174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5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665" y="648335"/>
            <a:ext cx="10720705" cy="4512945"/>
          </a:xfrm>
          <a:prstGeom prst="rect">
            <a:avLst/>
          </a:prstGeom>
        </p:spPr>
        <p:txBody>
          <a:bodyPr wrap="square">
            <a:noAutofit/>
          </a:bodyPr>
          <a:p>
            <a:pPr indent="457200" algn="l" defTabSz="266700" fontAlgn="auto">
              <a:lnSpc>
                <a:spcPct val="170000"/>
              </a:lnSpc>
              <a:spcAft>
                <a:spcPct val="100000"/>
              </a:spcAft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Of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equal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importance are good study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habits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, useful skills and a positive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attitude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. 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/>
                <a:ea typeface="StoneSerifStd-Medium"/>
              </a:rPr>
              <a:t>Carefully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plan your study,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set clear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goals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and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balance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your schoolwork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with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other activities. As a senior high school student, you must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make efforts to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improve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your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communication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and problem-solving skills.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Last but not least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, always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look on the bright side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and never lose hope, even in difficult situations.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In time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you will find yourself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growing into a 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/>
                <a:ea typeface="StoneSerifStd-Medium"/>
              </a:rPr>
              <a:t>well-rounded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individual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. </a:t>
            </a:r>
            <a:endParaRPr lang="en-US" altLang="zh-CN" sz="2800">
              <a:solidFill>
                <a:srgbClr val="000000"/>
              </a:solidFill>
              <a:latin typeface="Times New Roman" panose="02020603050405020304"/>
              <a:ea typeface="StoneSerifStd-Medium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287209" y="2013897"/>
            <a:ext cx="278286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设定</a:t>
            </a:r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57" name="文本框 31756"/>
          <p:cNvSpPr txBox="1"/>
          <p:nvPr>
            <p:custDataLst>
              <p:tags r:id="rId2"/>
            </p:custDataLst>
          </p:nvPr>
        </p:nvSpPr>
        <p:spPr>
          <a:xfrm>
            <a:off x="2501470" y="4217841"/>
            <a:ext cx="382211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最后但是最重要的是</a:t>
            </a:r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lang="en-US" altLang="zh-CN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94" name="文本框 31793"/>
          <p:cNvSpPr txBox="1"/>
          <p:nvPr>
            <p:custDataLst>
              <p:tags r:id="rId3"/>
            </p:custDataLst>
          </p:nvPr>
        </p:nvSpPr>
        <p:spPr>
          <a:xfrm>
            <a:off x="1225245" y="1335220"/>
            <a:ext cx="18719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adj.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平等的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44" name="文本框 31743"/>
          <p:cNvSpPr txBox="1"/>
          <p:nvPr>
            <p:custDataLst>
              <p:tags r:id="rId4"/>
            </p:custDataLst>
          </p:nvPr>
        </p:nvSpPr>
        <p:spPr>
          <a:xfrm>
            <a:off x="2501046" y="3440977"/>
            <a:ext cx="200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努力做</a:t>
            </a:r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lang="en-US" altLang="zh-CN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2717800" y="2747645"/>
            <a:ext cx="1891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来平衡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45" name="文本框 31744"/>
          <p:cNvSpPr txBox="1"/>
          <p:nvPr>
            <p:custDataLst>
              <p:tags r:id="rId6"/>
            </p:custDataLst>
          </p:nvPr>
        </p:nvSpPr>
        <p:spPr>
          <a:xfrm>
            <a:off x="6925745" y="3440793"/>
            <a:ext cx="16474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语言交流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49" name="文本框 31748"/>
          <p:cNvSpPr txBox="1"/>
          <p:nvPr>
            <p:custDataLst>
              <p:tags r:id="rId7"/>
            </p:custDataLst>
          </p:nvPr>
        </p:nvSpPr>
        <p:spPr>
          <a:xfrm>
            <a:off x="4334808" y="3453977"/>
            <a:ext cx="2528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改善，提高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352476" y="1285038"/>
            <a:ext cx="1166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n.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习惯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000875" y="2013270"/>
            <a:ext cx="23212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积极的态度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63" name="文本框 31762"/>
          <p:cNvSpPr txBox="1"/>
          <p:nvPr>
            <p:custDataLst>
              <p:tags r:id="rId10"/>
            </p:custDataLst>
          </p:nvPr>
        </p:nvSpPr>
        <p:spPr>
          <a:xfrm>
            <a:off x="7105650" y="4217670"/>
            <a:ext cx="3410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从光明的一边看</a:t>
            </a:r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lang="en-US" altLang="zh-CN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70" name="文本框 31769"/>
          <p:cNvSpPr txBox="1"/>
          <p:nvPr>
            <p:custDataLst>
              <p:tags r:id="rId11"/>
            </p:custDataLst>
          </p:nvPr>
        </p:nvSpPr>
        <p:spPr>
          <a:xfrm>
            <a:off x="6788785" y="4938395"/>
            <a:ext cx="1922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最后；及时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81" name="文本框 31780"/>
          <p:cNvSpPr txBox="1"/>
          <p:nvPr>
            <p:custDataLst>
              <p:tags r:id="rId12"/>
            </p:custDataLst>
          </p:nvPr>
        </p:nvSpPr>
        <p:spPr>
          <a:xfrm>
            <a:off x="4192270" y="5687695"/>
            <a:ext cx="2596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adj.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全面发展的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3313509" y="2013429"/>
            <a:ext cx="278286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adv.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仔细地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1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7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757" grpId="0"/>
      <p:bldP spid="31794" grpId="0"/>
      <p:bldP spid="31744" grpId="0"/>
      <p:bldP spid="30" grpId="0"/>
      <p:bldP spid="31745" grpId="0"/>
      <p:bldP spid="31749" grpId="0"/>
      <p:bldP spid="12" grpId="0"/>
      <p:bldP spid="17" grpId="0"/>
      <p:bldP spid="31763" grpId="0"/>
      <p:bldP spid="31770" grpId="0"/>
      <p:bldP spid="31781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5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4520" y="1564005"/>
            <a:ext cx="6096000" cy="378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20000"/>
              </a:lnSpc>
              <a:buFont typeface="Wingdings" panose="05000000000000000000" charset="0"/>
              <a:buChar char="u"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(1)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adj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 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(of) equal value/importance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equal in size/length/height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be equal to sth</a:t>
            </a:r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相当的，能胜任的</a:t>
            </a:r>
            <a:endParaRPr lang="zh-CN" altLang="en-US" sz="2400" b="1" dirty="0">
              <a:solidFill>
                <a:srgbClr val="0000CC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(2)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n.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be without equal  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(3)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v.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A metre equals 39.38 inches.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7990" y="918845"/>
            <a:ext cx="2795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11. equal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87700" y="1664335"/>
            <a:ext cx="5916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相同的，相等的；平等的，同等的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3230" y="3550920"/>
            <a:ext cx="5476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同等的人，相等物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2941955" y="4384675"/>
            <a:ext cx="4987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等于；比得上；导致</a:t>
            </a:r>
            <a:endParaRPr lang="zh-CN" altLang="en-US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08750" y="2185035"/>
            <a:ext cx="4023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具有同等的价值/重要性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63640" y="2717165"/>
            <a:ext cx="4083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大小/长度/高度相等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5295" y="3970020"/>
            <a:ext cx="1725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无与伦比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4" grpId="1"/>
      <p:bldP spid="5" grpId="1"/>
      <p:bldP spid="7" grpId="1"/>
      <p:bldP spid="10" grpId="0"/>
      <p:bldP spid="10" grpId="1"/>
      <p:bldP spid="8" grpId="0"/>
      <p:bldP spid="9" grpId="0"/>
      <p:bldP spid="8" grpId="1"/>
      <p:bldP spid="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5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0710" y="1605280"/>
            <a:ext cx="8745855" cy="4182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20000"/>
              </a:lnSpc>
              <a:buFont typeface="Wingdings" panose="05000000000000000000" charset="0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(1) 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同等重视，权衡</a:t>
            </a:r>
            <a:endParaRPr lang="en-US" altLang="zh-CN" sz="28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balance…with/and…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同等重视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……</a:t>
            </a:r>
            <a:endParaRPr lang="en-US" altLang="zh-CN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balance…against…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权衡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……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(2)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n.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[U]</a:t>
            </a: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平衡，平衡能力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keep a balance between…and…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保持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的平衡</a:t>
            </a:r>
            <a:endParaRPr lang="zh-CN" alt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balance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n.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余额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balanced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adj.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均衡的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70710" y="870585"/>
            <a:ext cx="3713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12. balance</a:t>
            </a: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91275" y="4288155"/>
            <a:ext cx="1644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总的来说</a:t>
            </a:r>
            <a:endParaRPr lang="zh-CN" altLang="en-US" sz="28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65345" y="4232910"/>
            <a:ext cx="1795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on balance</a:t>
            </a:r>
            <a:endParaRPr lang="zh-CN" altLang="en-US" sz="280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6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822325"/>
            <a:ext cx="10788015" cy="39674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457200" algn="just" defTabSz="266700">
              <a:lnSpc>
                <a:spcPct val="180000"/>
              </a:lnSpc>
              <a:spcAft>
                <a:spcPct val="0"/>
              </a:spcAft>
            </a:pP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As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Lao-Tzu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wisely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said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, “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A journey of a thousand miles begins with a single step.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” You need to make a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continuous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effort to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train your mind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and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develop your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/>
                <a:ea typeface="StoneSerifStd-Medium"/>
              </a:rPr>
              <a:t>character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. Senior high school will help you learn and grow, yet you alone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are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/>
                <a:ea typeface="StoneSerifStd-Medium"/>
              </a:rPr>
              <a:t>responsible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for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realizing your great potential. Be confident,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do your best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 and </a:t>
            </a: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StoneSerifStd-Medium"/>
              </a:rPr>
              <a:t>make us proud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StoneSerifStd-Medium"/>
              </a:rPr>
              <a:t>!</a:t>
            </a:r>
            <a:endParaRPr lang="en-US" altLang="zh-CN" sz="2800">
              <a:solidFill>
                <a:srgbClr val="000000"/>
              </a:solidFill>
              <a:latin typeface="Times New Roman" panose="02020603050405020304"/>
              <a:ea typeface="StoneSerifStd-Medium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686620" y="2304072"/>
            <a:ext cx="1796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adj.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持续的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94" name="文本框 31793"/>
          <p:cNvSpPr txBox="1"/>
          <p:nvPr>
            <p:custDataLst>
              <p:tags r:id="rId2"/>
            </p:custDataLst>
          </p:nvPr>
        </p:nvSpPr>
        <p:spPr>
          <a:xfrm>
            <a:off x="2629978" y="1515406"/>
            <a:ext cx="18719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明智地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45" name="文本框 31744"/>
          <p:cNvSpPr txBox="1"/>
          <p:nvPr>
            <p:custDataLst>
              <p:tags r:id="rId3"/>
            </p:custDataLst>
          </p:nvPr>
        </p:nvSpPr>
        <p:spPr>
          <a:xfrm>
            <a:off x="4422140" y="3850640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负责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49" name="文本框 31748"/>
          <p:cNvSpPr txBox="1"/>
          <p:nvPr>
            <p:custDataLst>
              <p:tags r:id="rId4"/>
            </p:custDataLst>
          </p:nvPr>
        </p:nvSpPr>
        <p:spPr>
          <a:xfrm>
            <a:off x="2361565" y="3838575"/>
            <a:ext cx="1746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adv.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独自地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83920" y="1525270"/>
            <a:ext cx="2094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正如</a:t>
            </a: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说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6224329" y="1525444"/>
            <a:ext cx="361243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千里之行，始于足下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63" name="文本框 31762"/>
          <p:cNvSpPr txBox="1"/>
          <p:nvPr>
            <p:custDataLst>
              <p:tags r:id="rId7"/>
            </p:custDataLst>
          </p:nvPr>
        </p:nvSpPr>
        <p:spPr>
          <a:xfrm>
            <a:off x="2394852" y="4609501"/>
            <a:ext cx="17130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竭尽所能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70" name="文本框 31769"/>
          <p:cNvSpPr txBox="1"/>
          <p:nvPr>
            <p:custDataLst>
              <p:tags r:id="rId8"/>
            </p:custDataLst>
          </p:nvPr>
        </p:nvSpPr>
        <p:spPr>
          <a:xfrm>
            <a:off x="4800600" y="4568190"/>
            <a:ext cx="20281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make sb adj.</a:t>
            </a:r>
            <a:endParaRPr lang="en-US" altLang="zh-CN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让</a:t>
            </a: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怎么样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1352929" y="3067508"/>
            <a:ext cx="1471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培养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8527383" y="2303477"/>
            <a:ext cx="1471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v.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17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794" grpId="0"/>
      <p:bldP spid="31745" grpId="0"/>
      <p:bldP spid="31749" grpId="0"/>
      <p:bldP spid="12" grpId="0"/>
      <p:bldP spid="15" grpId="0"/>
      <p:bldP spid="31763" grpId="0"/>
      <p:bldP spid="31770" grpId="0"/>
      <p:bldP spid="16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" y="83185"/>
            <a:ext cx="1450340" cy="5219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altLang="zh-CN" sz="28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ara. 6</a:t>
            </a:r>
            <a:endParaRPr lang="en-US" altLang="zh-CN" sz="28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8420" y="1461135"/>
            <a:ext cx="8594725" cy="3707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40000"/>
              </a:lnSpc>
              <a:buFont typeface="Wingdings" panose="05000000000000000000" charset="0"/>
              <a:buChar char="u"/>
            </a:pPr>
            <a:r>
              <a:rPr lang="en-US" altLang="zh-CN" sz="28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adj.</a:t>
            </a: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有责任的</a:t>
            </a:r>
            <a:endParaRPr lang="en-US" altLang="zh-CN" sz="28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be responsible for…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负责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n.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[U,C]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责任，义务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It’s one’s responsibility to do 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sth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某人有责任做某事。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take/accept/shoulder responsibility for… 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承担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责任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adj.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不负责任的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3800" y="884555"/>
            <a:ext cx="4570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13. </a:t>
            </a:r>
            <a:r>
              <a:rPr lang="en-US" altLang="zh-CN" sz="3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responsible</a:t>
            </a:r>
            <a:endParaRPr lang="en-US" altLang="zh-CN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13630" y="2803525"/>
            <a:ext cx="3176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responsibility</a:t>
            </a:r>
            <a:endParaRPr lang="en-US" altLang="zh-CN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1350" y="4584700"/>
            <a:ext cx="2609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irresponsible</a:t>
            </a:r>
            <a:endParaRPr lang="en-US" altLang="zh-CN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230" y="1140460"/>
            <a:ext cx="11984355" cy="48088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0185" y="1330960"/>
            <a:ext cx="11687810" cy="442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51778" y="1443673"/>
            <a:ext cx="11503025" cy="4202430"/>
            <a:chOff x="511" y="1718"/>
            <a:chExt cx="18115" cy="6618"/>
          </a:xfrm>
        </p:grpSpPr>
        <p:sp>
          <p:nvSpPr>
            <p:cNvPr id="9" name="文本框 8"/>
            <p:cNvSpPr txBox="1"/>
            <p:nvPr>
              <p:custDataLst>
                <p:tags r:id="rId1"/>
              </p:custDataLst>
            </p:nvPr>
          </p:nvSpPr>
          <p:spPr>
            <a:xfrm>
              <a:off x="511" y="1718"/>
              <a:ext cx="1217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Q1: Which club does Wendy plan to join?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568" y="6316"/>
              <a:ext cx="174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Q3: Which subjects does Stephen plan to spend more time on?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3"/>
              </p:custDataLst>
            </p:nvPr>
          </p:nvSpPr>
          <p:spPr>
            <a:xfrm>
              <a:off x="511" y="4017"/>
              <a:ext cx="15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Q2: How does Stephen feel about senior high school life?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1546" y="2916"/>
              <a:ext cx="1608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A. Basketball Club            B. Art Club                    C.Music Club    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"/>
              </p:custDataLst>
            </p:nvPr>
          </p:nvSpPr>
          <p:spPr>
            <a:xfrm>
              <a:off x="1546" y="7514"/>
              <a:ext cx="1708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A. English and Chinese     B.Politics and Physics   C.English and Physics    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6"/>
              </p:custDataLst>
            </p:nvPr>
          </p:nvSpPr>
          <p:spPr>
            <a:xfrm>
              <a:off x="1546" y="5215"/>
              <a:ext cx="1532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A. Upset                            B. Excited                      C. Nervous    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81280"/>
            <a:ext cx="2768600" cy="675640"/>
            <a:chOff x="0" y="128"/>
            <a:chExt cx="4360" cy="1064"/>
          </a:xfrm>
        </p:grpSpPr>
        <p:sp>
          <p:nvSpPr>
            <p:cNvPr id="28" name="文本框 27"/>
            <p:cNvSpPr txBox="1"/>
            <p:nvPr/>
          </p:nvSpPr>
          <p:spPr>
            <a:xfrm>
              <a:off x="0" y="128"/>
              <a:ext cx="4360" cy="1064"/>
            </a:xfrm>
            <a:prstGeom prst="rect">
              <a:avLst/>
            </a:prstGeom>
            <a:solidFill>
              <a:srgbClr val="A9D18E"/>
            </a:solidFill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p>
              <a:pPr algn="ctr"/>
              <a:endParaRPr lang="en-US" altLang="zh-CN" sz="2800" b="1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6" y="249"/>
              <a:ext cx="40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chemeClr val="bg1"/>
                  </a:solidFill>
                  <a:sym typeface="+mn-ea"/>
                </a:rPr>
                <a:t>Watch </a:t>
              </a:r>
              <a:r>
                <a:rPr lang="en-US" altLang="zh-CN" sz="2800" b="1">
                  <a:solidFill>
                    <a:schemeClr val="bg1"/>
                  </a:solidFill>
                  <a:sym typeface="+mn-ea"/>
                </a:rPr>
                <a:t>a video</a:t>
              </a:r>
              <a:endParaRPr lang="en-US" altLang="zh-CN" sz="2800" b="1">
                <a:solidFill>
                  <a:schemeClr val="bg1"/>
                </a:solidFill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0595" y="2294890"/>
            <a:ext cx="608965" cy="6089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0595" y="3754755"/>
            <a:ext cx="608965" cy="6089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1680" y="5215255"/>
            <a:ext cx="608965" cy="60896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364"/>
          <p:cNvPicPr>
            <a:picLocks noChangeAspect="1"/>
          </p:cNvPicPr>
          <p:nvPr/>
        </p:nvPicPr>
        <p:blipFill>
          <a:blip r:embed="rId1"/>
          <a:srcRect l="60392" r="26161"/>
          <a:stretch>
            <a:fillRect/>
          </a:stretch>
        </p:blipFill>
        <p:spPr>
          <a:xfrm>
            <a:off x="78105" y="492760"/>
            <a:ext cx="1754505" cy="6116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32610" y="1443990"/>
            <a:ext cx="90506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What chance will Wendy have?</a:t>
            </a:r>
            <a:endParaRPr lang="en-US" altLang="zh-CN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Why does Wendy want to join the Art Club?</a:t>
            </a:r>
            <a:endParaRPr lang="en-US" altLang="zh-CN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What challenge will Stephen face?</a:t>
            </a:r>
            <a:endParaRPr lang="en-US" altLang="zh-CN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What do you think will Stephen do?</a:t>
            </a:r>
            <a:endParaRPr lang="en-US" altLang="zh-CN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6745" y="680085"/>
            <a:ext cx="874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Please watch the video again and answer the questions.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36620" y="1471295"/>
            <a:ext cx="1339215" cy="669290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436620" y="3628390"/>
            <a:ext cx="1842770" cy="669290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0" y="81280"/>
            <a:ext cx="2768600" cy="675640"/>
            <a:chOff x="0" y="128"/>
            <a:chExt cx="4360" cy="1064"/>
          </a:xfrm>
        </p:grpSpPr>
        <p:sp>
          <p:nvSpPr>
            <p:cNvPr id="28" name="文本框 27"/>
            <p:cNvSpPr txBox="1"/>
            <p:nvPr/>
          </p:nvSpPr>
          <p:spPr>
            <a:xfrm>
              <a:off x="0" y="128"/>
              <a:ext cx="4360" cy="1064"/>
            </a:xfrm>
            <a:prstGeom prst="rect">
              <a:avLst/>
            </a:prstGeom>
            <a:solidFill>
              <a:srgbClr val="A9D18E"/>
            </a:solidFill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p>
              <a:pPr algn="ctr"/>
              <a:endParaRPr lang="en-US" altLang="zh-CN" sz="2800" b="1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6" y="249"/>
              <a:ext cx="40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chemeClr val="bg1"/>
                  </a:solidFill>
                  <a:sym typeface="+mn-ea"/>
                </a:rPr>
                <a:t>Watch </a:t>
              </a:r>
              <a:r>
                <a:rPr lang="en-US" altLang="zh-CN" sz="2800" b="1">
                  <a:solidFill>
                    <a:schemeClr val="bg1"/>
                  </a:solidFill>
                  <a:sym typeface="+mn-ea"/>
                </a:rPr>
                <a:t>a video</a:t>
              </a:r>
              <a:endParaRPr lang="en-US" altLang="zh-CN" sz="2800" b="1">
                <a:solidFill>
                  <a:schemeClr val="bg1"/>
                </a:solidFill>
                <a:sym typeface="+mn-ea"/>
              </a:endParaRPr>
            </a:p>
          </p:txBody>
        </p: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364"/>
          <p:cNvPicPr>
            <a:picLocks noChangeAspect="1"/>
          </p:cNvPicPr>
          <p:nvPr/>
        </p:nvPicPr>
        <p:blipFill>
          <a:blip r:embed="rId1"/>
          <a:srcRect l="60392" r="26161"/>
          <a:stretch>
            <a:fillRect/>
          </a:stretch>
        </p:blipFill>
        <p:spPr>
          <a:xfrm>
            <a:off x="78105" y="492760"/>
            <a:ext cx="1754505" cy="6116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32610" y="1289685"/>
            <a:ext cx="905065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What chance will Wendy have?</a:t>
            </a:r>
            <a:endParaRPr lang="en-US" altLang="zh-CN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Why does Wendy want to join the Art Club?</a:t>
            </a:r>
            <a:endParaRPr lang="en-US" altLang="zh-CN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What challenge will Stephen face?</a:t>
            </a:r>
            <a:endParaRPr lang="en-US" altLang="zh-CN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What do you think will Stephen do?</a:t>
            </a:r>
            <a:endParaRPr lang="en-US" altLang="zh-CN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6745" y="680085"/>
            <a:ext cx="874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Please watch the video again and answer the questions.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0" y="81280"/>
            <a:ext cx="2768600" cy="675640"/>
            <a:chOff x="0" y="128"/>
            <a:chExt cx="4360" cy="1064"/>
          </a:xfrm>
        </p:grpSpPr>
        <p:sp>
          <p:nvSpPr>
            <p:cNvPr id="28" name="文本框 27"/>
            <p:cNvSpPr txBox="1"/>
            <p:nvPr/>
          </p:nvSpPr>
          <p:spPr>
            <a:xfrm>
              <a:off x="0" y="128"/>
              <a:ext cx="4360" cy="1064"/>
            </a:xfrm>
            <a:prstGeom prst="rect">
              <a:avLst/>
            </a:prstGeom>
            <a:solidFill>
              <a:srgbClr val="A9D18E"/>
            </a:solidFill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p>
              <a:pPr algn="ctr"/>
              <a:endParaRPr lang="en-US" altLang="zh-CN" sz="2800" b="1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6" y="249"/>
              <a:ext cx="40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chemeClr val="bg1"/>
                  </a:solidFill>
                  <a:sym typeface="+mn-ea"/>
                </a:rPr>
                <a:t>Watch </a:t>
              </a:r>
              <a:r>
                <a:rPr lang="en-US" altLang="zh-CN" sz="2800" b="1">
                  <a:solidFill>
                    <a:schemeClr val="bg1"/>
                  </a:solidFill>
                  <a:sym typeface="+mn-ea"/>
                </a:rPr>
                <a:t>a video</a:t>
              </a:r>
              <a:endParaRPr lang="en-US" altLang="zh-CN" sz="2800" b="1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04390" y="1788795"/>
            <a:ext cx="9103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 will have chance to join more clubs and meet some new friends.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14880" y="2835910"/>
            <a:ext cx="6358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she loves painting.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6130" y="3883025"/>
            <a:ext cx="89376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and Physics will be much more difficult than they were at junior high school.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56130" y="5299710"/>
            <a:ext cx="8104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Maybe he will spend more time and work harder.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2" grpId="1"/>
      <p:bldP spid="3" grpId="1"/>
      <p:bldP spid="4" grpId="1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1194435" y="781050"/>
            <a:ext cx="104171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kumimoji="1" lang="en-US" altLang="zh-CN" sz="4400" b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Are there any chances or challenges at senior high school?</a:t>
            </a:r>
            <a:endParaRPr lang="zh-CN" altLang="en-US" sz="4400"/>
          </a:p>
        </p:txBody>
      </p:sp>
      <p:pic>
        <p:nvPicPr>
          <p:cNvPr id="16" name="图片 15" descr="364"/>
          <p:cNvPicPr>
            <a:picLocks noChangeAspect="1"/>
          </p:cNvPicPr>
          <p:nvPr/>
        </p:nvPicPr>
        <p:blipFill>
          <a:blip r:embed="rId1"/>
          <a:srcRect l="60392" r="26161"/>
          <a:stretch>
            <a:fillRect/>
          </a:stretch>
        </p:blipFill>
        <p:spPr>
          <a:xfrm>
            <a:off x="78105" y="492760"/>
            <a:ext cx="1754505" cy="61169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43380" y="2489835"/>
            <a:ext cx="100514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 have done well in__________.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 still have to work hard in_____________.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82750" y="3742690"/>
            <a:ext cx="93262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·English/Math/Chinese...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·making friends/getting along with others...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·planning my time/balancing schoolwork with other activities...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·making the most of the resources/learning from teachers and classmates...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·thinking clearly and deeply...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9735" y="3749675"/>
            <a:ext cx="9292590" cy="19316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noAutofit/>
          </a:bodyPr>
          <a:p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5" name="图片 4" descr="奖杯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7805" y="1510030"/>
            <a:ext cx="794385" cy="79438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364"/>
          <p:cNvPicPr>
            <a:picLocks noChangeAspect="1"/>
          </p:cNvPicPr>
          <p:nvPr/>
        </p:nvPicPr>
        <p:blipFill>
          <a:blip r:embed="rId1"/>
          <a:srcRect l="60392" r="26161"/>
          <a:stretch>
            <a:fillRect/>
          </a:stretch>
        </p:blipFill>
        <p:spPr>
          <a:xfrm>
            <a:off x="78105" y="492760"/>
            <a:ext cx="1754505" cy="61169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289165" y="2387600"/>
            <a:ext cx="44862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400">
                <a:latin typeface="Cambria" panose="02040503050406030204" charset="0"/>
                <a:cs typeface="Cambria" panose="02040503050406030204" charset="0"/>
              </a:rPr>
              <a:t>Realizing your potential</a:t>
            </a:r>
            <a:endParaRPr lang="en-US" altLang="zh-CN" sz="5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13" name="image10.jpeg" descr="dreamstime_l_858910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" y="100965"/>
            <a:ext cx="6822440" cy="63271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" name="文本框 17"/>
          <p:cNvSpPr txBox="1"/>
          <p:nvPr/>
        </p:nvSpPr>
        <p:spPr>
          <a:xfrm>
            <a:off x="7027545" y="492760"/>
            <a:ext cx="2320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2">
                    <a:lumMod val="75000"/>
                  </a:schemeClr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Reading</a:t>
            </a:r>
            <a:endParaRPr lang="en-US" altLang="zh-CN" sz="3600" b="1">
              <a:solidFill>
                <a:schemeClr val="accent2">
                  <a:lumMod val="75000"/>
                </a:schemeClr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AS_UNIQUEID" val="2187"/>
</p:tagLst>
</file>

<file path=ppt/tags/tag108.xml><?xml version="1.0" encoding="utf-8"?>
<p:tagLst xmlns:p="http://schemas.openxmlformats.org/presentationml/2006/main">
  <p:tag name="AS_UNIQUEID" val="2188"/>
</p:tagLst>
</file>

<file path=ppt/tags/tag109.xml><?xml version="1.0" encoding="utf-8"?>
<p:tagLst xmlns:p="http://schemas.openxmlformats.org/presentationml/2006/main">
  <p:tag name="AS_UNIQUEID" val="2189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AS_UNIQUEID" val="2190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AS_UNIQUEID" val="2216"/>
</p:tagLst>
</file>

<file path=ppt/tags/tag113.xml><?xml version="1.0" encoding="utf-8"?>
<p:tagLst xmlns:p="http://schemas.openxmlformats.org/presentationml/2006/main">
  <p:tag name="AS_UNIQUEID" val="2217"/>
</p:tagLst>
</file>

<file path=ppt/tags/tag114.xml><?xml version="1.0" encoding="utf-8"?>
<p:tagLst xmlns:p="http://schemas.openxmlformats.org/presentationml/2006/main">
  <p:tag name="AS_UNIQUEID" val="2218"/>
</p:tagLst>
</file>

<file path=ppt/tags/tag115.xml><?xml version="1.0" encoding="utf-8"?>
<p:tagLst xmlns:p="http://schemas.openxmlformats.org/presentationml/2006/main">
  <p:tag name="AS_UNIQUEID" val="2220"/>
</p:tagLst>
</file>

<file path=ppt/tags/tag116.xml><?xml version="1.0" encoding="utf-8"?>
<p:tagLst xmlns:p="http://schemas.openxmlformats.org/presentationml/2006/main">
  <p:tag name="AS_UNIQUEID" val="2221"/>
</p:tagLst>
</file>

<file path=ppt/tags/tag117.xml><?xml version="1.0" encoding="utf-8"?>
<p:tagLst xmlns:p="http://schemas.openxmlformats.org/presentationml/2006/main">
  <p:tag name="AS_UNIQUEID" val="2222"/>
</p:tagLst>
</file>

<file path=ppt/tags/tag118.xml><?xml version="1.0" encoding="utf-8"?>
<p:tagLst xmlns:p="http://schemas.openxmlformats.org/presentationml/2006/main">
  <p:tag name="AS_UNIQUEID" val="2223"/>
</p:tagLst>
</file>

<file path=ppt/tags/tag119.xml><?xml version="1.0" encoding="utf-8"?>
<p:tagLst xmlns:p="http://schemas.openxmlformats.org/presentationml/2006/main">
  <p:tag name="AS_UNIQUEID" val="222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AS_UNIQUEID" val="2229"/>
</p:tagLst>
</file>

<file path=ppt/tags/tag121.xml><?xml version="1.0" encoding="utf-8"?>
<p:tagLst xmlns:p="http://schemas.openxmlformats.org/presentationml/2006/main">
  <p:tag name="AS_UNIQUEID" val="2231"/>
</p:tagLst>
</file>

<file path=ppt/tags/tag122.xml><?xml version="1.0" encoding="utf-8"?>
<p:tagLst xmlns:p="http://schemas.openxmlformats.org/presentationml/2006/main">
  <p:tag name="AS_UNIQUEID" val="2233"/>
</p:tagLst>
</file>

<file path=ppt/tags/tag123.xml><?xml version="1.0" encoding="utf-8"?>
<p:tagLst xmlns:p="http://schemas.openxmlformats.org/presentationml/2006/main">
  <p:tag name="AS_UNIQUEID" val="2237"/>
</p:tagLst>
</file>

<file path=ppt/tags/tag124.xml><?xml version="1.0" encoding="utf-8"?>
<p:tagLst xmlns:p="http://schemas.openxmlformats.org/presentationml/2006/main">
  <p:tag name="AS_UNIQUEID" val="2238"/>
</p:tagLst>
</file>

<file path=ppt/tags/tag125.xml><?xml version="1.0" encoding="utf-8"?>
<p:tagLst xmlns:p="http://schemas.openxmlformats.org/presentationml/2006/main">
  <p:tag name="AS_UNIQUEID" val="2241"/>
</p:tagLst>
</file>

<file path=ppt/tags/tag126.xml><?xml version="1.0" encoding="utf-8"?>
<p:tagLst xmlns:p="http://schemas.openxmlformats.org/presentationml/2006/main">
  <p:tag name="AS_UNIQUEID" val="2245"/>
</p:tagLst>
</file>

<file path=ppt/tags/tag127.xml><?xml version="1.0" encoding="utf-8"?>
<p:tagLst xmlns:p="http://schemas.openxmlformats.org/presentationml/2006/main">
  <p:tag name="AS_UNIQUEID" val="2246"/>
</p:tagLst>
</file>

<file path=ppt/tags/tag128.xml><?xml version="1.0" encoding="utf-8"?>
<p:tagLst xmlns:p="http://schemas.openxmlformats.org/presentationml/2006/main">
  <p:tag name="AS_UNIQUEID" val="2248"/>
</p:tagLst>
</file>

<file path=ppt/tags/tag129.xml><?xml version="1.0" encoding="utf-8"?>
<p:tagLst xmlns:p="http://schemas.openxmlformats.org/presentationml/2006/main">
  <p:tag name="AS_UNIQUEID" val="223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AS_UNIQUEID" val="2240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AS_UNIQUEID" val="2273"/>
</p:tagLst>
</file>

<file path=ppt/tags/tag136.xml><?xml version="1.0" encoding="utf-8"?>
<p:tagLst xmlns:p="http://schemas.openxmlformats.org/presentationml/2006/main">
  <p:tag name="AS_UNIQUEID" val="2276"/>
</p:tagLst>
</file>

<file path=ppt/tags/tag137.xml><?xml version="1.0" encoding="utf-8"?>
<p:tagLst xmlns:p="http://schemas.openxmlformats.org/presentationml/2006/main">
  <p:tag name="AS_UNIQUEID" val="2278"/>
</p:tagLst>
</file>

<file path=ppt/tags/tag138.xml><?xml version="1.0" encoding="utf-8"?>
<p:tagLst xmlns:p="http://schemas.openxmlformats.org/presentationml/2006/main">
  <p:tag name="AS_UNIQUEID" val="2279"/>
</p:tagLst>
</file>

<file path=ppt/tags/tag139.xml><?xml version="1.0" encoding="utf-8"?>
<p:tagLst xmlns:p="http://schemas.openxmlformats.org/presentationml/2006/main">
  <p:tag name="AS_UNIQUEID" val="2283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AS_UNIQUEID" val="2284"/>
</p:tagLst>
</file>

<file path=ppt/tags/tag141.xml><?xml version="1.0" encoding="utf-8"?>
<p:tagLst xmlns:p="http://schemas.openxmlformats.org/presentationml/2006/main">
  <p:tag name="AS_UNIQUEID" val="2286"/>
</p:tagLst>
</file>

<file path=ppt/tags/tag142.xml><?xml version="1.0" encoding="utf-8"?>
<p:tagLst xmlns:p="http://schemas.openxmlformats.org/presentationml/2006/main">
  <p:tag name="AS_UNIQUEID" val="2290"/>
</p:tagLst>
</file>

<file path=ppt/tags/tag143.xml><?xml version="1.0" encoding="utf-8"?>
<p:tagLst xmlns:p="http://schemas.openxmlformats.org/presentationml/2006/main">
  <p:tag name="AS_UNIQUEID" val="2291"/>
</p:tagLst>
</file>

<file path=ppt/tags/tag144.xml><?xml version="1.0" encoding="utf-8"?>
<p:tagLst xmlns:p="http://schemas.openxmlformats.org/presentationml/2006/main">
  <p:tag name="AS_UNIQUEID" val="2292"/>
</p:tagLst>
</file>

<file path=ppt/tags/tag145.xml><?xml version="1.0" encoding="utf-8"?>
<p:tagLst xmlns:p="http://schemas.openxmlformats.org/presentationml/2006/main">
  <p:tag name="AS_UNIQUEID" val="2302"/>
</p:tagLst>
</file>

<file path=ppt/tags/tag146.xml><?xml version="1.0" encoding="utf-8"?>
<p:tagLst xmlns:p="http://schemas.openxmlformats.org/presentationml/2006/main">
  <p:tag name="AS_UNIQUEID" val="2303"/>
</p:tagLst>
</file>

<file path=ppt/tags/tag147.xml><?xml version="1.0" encoding="utf-8"?>
<p:tagLst xmlns:p="http://schemas.openxmlformats.org/presentationml/2006/main">
  <p:tag name="AS_UNIQUEID" val="2305"/>
</p:tagLst>
</file>

<file path=ppt/tags/tag148.xml><?xml version="1.0" encoding="utf-8"?>
<p:tagLst xmlns:p="http://schemas.openxmlformats.org/presentationml/2006/main">
  <p:tag name="AS_UNIQUEID" val="2307"/>
</p:tagLst>
</file>

<file path=ppt/tags/tag149.xml><?xml version="1.0" encoding="utf-8"?>
<p:tagLst xmlns:p="http://schemas.openxmlformats.org/presentationml/2006/main">
  <p:tag name="AS_UNIQUEID" val="230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AS_UNIQUEID" val="2351"/>
  <p:tag name="KSO_WM_DIAGRAM_VIRTUALLY_FRAME" val="{&quot;height&quot;:353.1590551181103,&quot;left&quot;:92.36929133858267,&quot;top&quot;:119.18267716535433,&quot;width&quot;:735.4854330708662}"/>
</p:tagLst>
</file>

<file path=ppt/tags/tag151.xml><?xml version="1.0" encoding="utf-8"?>
<p:tagLst xmlns:p="http://schemas.openxmlformats.org/presentationml/2006/main">
  <p:tag name="AS_UNIQUEID" val="2354"/>
  <p:tag name="KSO_WM_DIAGRAM_VIRTUALLY_FRAME" val="{&quot;height&quot;:353.1590551181103,&quot;left&quot;:92.36929133858267,&quot;top&quot;:119.18267716535433,&quot;width&quot;:735.4854330708662}"/>
</p:tagLst>
</file>

<file path=ppt/tags/tag152.xml><?xml version="1.0" encoding="utf-8"?>
<p:tagLst xmlns:p="http://schemas.openxmlformats.org/presentationml/2006/main">
  <p:tag name="AS_UNIQUEID" val="2362"/>
  <p:tag name="KSO_WM_DIAGRAM_VIRTUALLY_FRAME" val="{&quot;height&quot;:353.1590551181103,&quot;left&quot;:92.36929133858267,&quot;top&quot;:119.18267716535433,&quot;width&quot;:735.4854330708662}"/>
</p:tagLst>
</file>

<file path=ppt/tags/tag153.xml><?xml version="1.0" encoding="utf-8"?>
<p:tagLst xmlns:p="http://schemas.openxmlformats.org/presentationml/2006/main">
  <p:tag name="AS_UNIQUEID" val="2363"/>
  <p:tag name="KSO_WM_DIAGRAM_VIRTUALLY_FRAME" val="{&quot;height&quot;:353.1590551181103,&quot;left&quot;:92.36929133858267,&quot;top&quot;:119.18267716535433,&quot;width&quot;:735.4854330708662}"/>
</p:tagLst>
</file>

<file path=ppt/tags/tag154.xml><?xml version="1.0" encoding="utf-8"?>
<p:tagLst xmlns:p="http://schemas.openxmlformats.org/presentationml/2006/main">
  <p:tag name="AS_UNIQUEID" val="2366"/>
  <p:tag name="KSO_WM_DIAGRAM_VIRTUALLY_FRAME" val="{&quot;height&quot;:353.1590551181103,&quot;left&quot;:92.36929133858267,&quot;top&quot;:119.18267716535433,&quot;width&quot;:735.4854330708662}"/>
</p:tagLst>
</file>

<file path=ppt/tags/tag155.xml><?xml version="1.0" encoding="utf-8"?>
<p:tagLst xmlns:p="http://schemas.openxmlformats.org/presentationml/2006/main">
  <p:tag name="AS_UNIQUEID" val="2367"/>
  <p:tag name="KSO_WM_DIAGRAM_VIRTUALLY_FRAME" val="{&quot;height&quot;:353.1590551181103,&quot;left&quot;:92.36929133858267,&quot;top&quot;:119.18267716535433,&quot;width&quot;:735.4854330708662}"/>
</p:tagLst>
</file>

<file path=ppt/tags/tag156.xml><?xml version="1.0" encoding="utf-8"?>
<p:tagLst xmlns:p="http://schemas.openxmlformats.org/presentationml/2006/main">
  <p:tag name="AS_UNIQUEID" val="2368"/>
</p:tagLst>
</file>

<file path=ppt/tags/tag157.xml><?xml version="1.0" encoding="utf-8"?>
<p:tagLst xmlns:p="http://schemas.openxmlformats.org/presentationml/2006/main">
  <p:tag name="AS_UNIQUEID" val="2389"/>
</p:tagLst>
</file>

<file path=ppt/tags/tag158.xml><?xml version="1.0" encoding="utf-8"?>
<p:tagLst xmlns:p="http://schemas.openxmlformats.org/presentationml/2006/main">
  <p:tag name="AS_UNIQUEID" val="2391"/>
</p:tagLst>
</file>

<file path=ppt/tags/tag159.xml><?xml version="1.0" encoding="utf-8"?>
<p:tagLst xmlns:p="http://schemas.openxmlformats.org/presentationml/2006/main">
  <p:tag name="AS_UNIQUEID" val="2395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AS_UNIQUEID" val="2398"/>
</p:tagLst>
</file>

<file path=ppt/tags/tag161.xml><?xml version="1.0" encoding="utf-8"?>
<p:tagLst xmlns:p="http://schemas.openxmlformats.org/presentationml/2006/main">
  <p:tag name="AS_UNIQUEID" val="2400"/>
</p:tagLst>
</file>

<file path=ppt/tags/tag162.xml><?xml version="1.0" encoding="utf-8"?>
<p:tagLst xmlns:p="http://schemas.openxmlformats.org/presentationml/2006/main">
  <p:tag name="AS_UNIQUEID" val="2401"/>
</p:tagLst>
</file>

<file path=ppt/tags/tag163.xml><?xml version="1.0" encoding="utf-8"?>
<p:tagLst xmlns:p="http://schemas.openxmlformats.org/presentationml/2006/main">
  <p:tag name="AS_UNIQUEID" val="2402"/>
</p:tagLst>
</file>

<file path=ppt/tags/tag164.xml><?xml version="1.0" encoding="utf-8"?>
<p:tagLst xmlns:p="http://schemas.openxmlformats.org/presentationml/2006/main">
  <p:tag name="AS_UNIQUEID" val="2405"/>
</p:tagLst>
</file>

<file path=ppt/tags/tag165.xml><?xml version="1.0" encoding="utf-8"?>
<p:tagLst xmlns:p="http://schemas.openxmlformats.org/presentationml/2006/main">
  <p:tag name="AS_UNIQUEID" val="2407"/>
</p:tagLst>
</file>

<file path=ppt/tags/tag166.xml><?xml version="1.0" encoding="utf-8"?>
<p:tagLst xmlns:p="http://schemas.openxmlformats.org/presentationml/2006/main">
  <p:tag name="AS_UNIQUEID" val="2413"/>
</p:tagLst>
</file>

<file path=ppt/tags/tag167.xml><?xml version="1.0" encoding="utf-8"?>
<p:tagLst xmlns:p="http://schemas.openxmlformats.org/presentationml/2006/main">
  <p:tag name="AS_UNIQUEID" val="2417"/>
</p:tagLst>
</file>

<file path=ppt/tags/tag168.xml><?xml version="1.0" encoding="utf-8"?>
<p:tagLst xmlns:p="http://schemas.openxmlformats.org/presentationml/2006/main">
  <p:tag name="AS_UNIQUEID" val="2421"/>
</p:tagLst>
</file>

<file path=ppt/tags/tag169.xml><?xml version="1.0" encoding="utf-8"?>
<p:tagLst xmlns:p="http://schemas.openxmlformats.org/presentationml/2006/main">
  <p:tag name="AS_UNIQUEID" val="2427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AS_UNIQUEID" val="2458"/>
</p:tagLst>
</file>

<file path=ppt/tags/tag171.xml><?xml version="1.0" encoding="utf-8"?>
<p:tagLst xmlns:p="http://schemas.openxmlformats.org/presentationml/2006/main">
  <p:tag name="AS_UNIQUEID" val="2460"/>
</p:tagLst>
</file>

<file path=ppt/tags/tag172.xml><?xml version="1.0" encoding="utf-8"?>
<p:tagLst xmlns:p="http://schemas.openxmlformats.org/presentationml/2006/main">
  <p:tag name="AS_UNIQUEID" val="2463"/>
</p:tagLst>
</file>

<file path=ppt/tags/tag173.xml><?xml version="1.0" encoding="utf-8"?>
<p:tagLst xmlns:p="http://schemas.openxmlformats.org/presentationml/2006/main">
  <p:tag name="AS_UNIQUEID" val="2464"/>
</p:tagLst>
</file>

<file path=ppt/tags/tag174.xml><?xml version="1.0" encoding="utf-8"?>
<p:tagLst xmlns:p="http://schemas.openxmlformats.org/presentationml/2006/main">
  <p:tag name="AS_UNIQUEID" val="2467"/>
</p:tagLst>
</file>

<file path=ppt/tags/tag175.xml><?xml version="1.0" encoding="utf-8"?>
<p:tagLst xmlns:p="http://schemas.openxmlformats.org/presentationml/2006/main">
  <p:tag name="AS_UNIQUEID" val="2468"/>
</p:tagLst>
</file>

<file path=ppt/tags/tag176.xml><?xml version="1.0" encoding="utf-8"?>
<p:tagLst xmlns:p="http://schemas.openxmlformats.org/presentationml/2006/main">
  <p:tag name="AS_UNIQUEID" val="2473"/>
</p:tagLst>
</file>

<file path=ppt/tags/tag177.xml><?xml version="1.0" encoding="utf-8"?>
<p:tagLst xmlns:p="http://schemas.openxmlformats.org/presentationml/2006/main">
  <p:tag name="AS_UNIQUEID" val="2474"/>
</p:tagLst>
</file>

<file path=ppt/tags/tag178.xml><?xml version="1.0" encoding="utf-8"?>
<p:tagLst xmlns:p="http://schemas.openxmlformats.org/presentationml/2006/main">
  <p:tag name="AS_UNIQUEID" val="2476"/>
</p:tagLst>
</file>

<file path=ppt/tags/tag179.xml><?xml version="1.0" encoding="utf-8"?>
<p:tagLst xmlns:p="http://schemas.openxmlformats.org/presentationml/2006/main">
  <p:tag name="AS_UNIQUEID" val="2469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commondata" val="eyJjb3VudCI6MjAsImhkaWQiOiIxYzgyZWQ5MDUyMWNjMzBlY2ZkYWE4OWJkMGNlZThhYyIsInVzZXJDb3VudCI6MjB9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85_1*i*1"/>
  <p:tag name="KSO_WM_TEMPLATE_CATEGORY" val="crop"/>
  <p:tag name="KSO_WM_TEMPLATE_INDEX" val="20194985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PA" val="v5.2.2"/>
  <p:tag name="PICTUREFILLRANGE" val="12995e79-8c1e-4f64-87a1-cdab15a2acb0"/>
  <p:tag name="KSO_WM_UNIT_VALUE" val="991*960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11"/>
  <p:tag name="KSO_WM_UNIT_ID" val="crop20194985_1*ζ_h_d*1_1_11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58"/>
  <p:tag name="KSO_WM_BLIP_RECT_RIGHT" val="-76"/>
  <p:tag name="KSO_WM_BLIP_RECT_TOP" val="-11"/>
  <p:tag name="KSO_WM_BLIP_RECT_BOTTOM" val="-48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65.xml><?xml version="1.0" encoding="utf-8"?>
<p:tagLst xmlns:p="http://schemas.openxmlformats.org/presentationml/2006/main">
  <p:tag name="PA" val="v5.2.2"/>
  <p:tag name="PICTUREFILLRANGE" val="12995e79-8c1e-4f64-87a1-cdab15a2acb0"/>
  <p:tag name="KSO_WM_UNIT_VALUE" val="416*530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19"/>
  <p:tag name="KSO_WM_UNIT_ID" val="crop20194985_1*ζ_h_d*1_1_19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169"/>
  <p:tag name="KSO_WM_BLIP_RECT_RIGHT" val="-156"/>
  <p:tag name="KSO_WM_BLIP_RECT_TOP" val="-169"/>
  <p:tag name="KSO_WM_BLIP_RECT_BOTTOM" val="-111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66.xml><?xml version="1.0" encoding="utf-8"?>
<p:tagLst xmlns:p="http://schemas.openxmlformats.org/presentationml/2006/main">
  <p:tag name="PA" val="v5.2.2"/>
  <p:tag name="PICTUREFILLRANGE" val="12995e79-8c1e-4f64-87a1-cdab15a2acb0"/>
  <p:tag name="KSO_WM_UNIT_VALUE" val="297*314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21"/>
  <p:tag name="KSO_WM_UNIT_ID" val="crop20194985_1*ζ_h_d*1_1_21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184"/>
  <p:tag name="KSO_WM_BLIP_RECT_RIGHT" val="-433"/>
  <p:tag name="KSO_WM_BLIP_RECT_TOP" val="-231"/>
  <p:tag name="KSO_WM_BLIP_RECT_BOTTOM" val="-201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67.xml><?xml version="1.0" encoding="utf-8"?>
<p:tagLst xmlns:p="http://schemas.openxmlformats.org/presentationml/2006/main">
  <p:tag name="PA" val="v5.2.2"/>
  <p:tag name="PICTUREFILLRANGE" val="12995e79-8c1e-4f64-87a1-cdab15a2acb0"/>
  <p:tag name="KSO_WM_UNIT_VALUE" val="252*266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22"/>
  <p:tag name="KSO_WM_UNIT_ID" val="crop20194985_1*ζ_h_d*1_1_22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94"/>
  <p:tag name="KSO_WM_BLIP_RECT_RIGHT" val="-653"/>
  <p:tag name="KSO_WM_BLIP_RECT_TOP" val="-243"/>
  <p:tag name="KSO_WM_BLIP_RECT_BOTTOM" val="-285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68.xml><?xml version="1.0" encoding="utf-8"?>
<p:tagLst xmlns:p="http://schemas.openxmlformats.org/presentationml/2006/main">
  <p:tag name="PA" val="v5.2.2"/>
  <p:tag name="PICTUREFILLRANGE" val="12995e79-8c1e-4f64-87a1-cdab15a2acb0"/>
  <p:tag name="KSO_WM_UNIT_VALUE" val="161*205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23"/>
  <p:tag name="KSO_WM_UNIT_ID" val="crop20194985_1*ζ_h_d*1_1_23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738"/>
  <p:tag name="KSO_WM_BLIP_RECT_RIGHT" val="-262"/>
  <p:tag name="KSO_WM_BLIP_RECT_TOP" val="-636"/>
  <p:tag name="KSO_WM_BLIP_RECT_BOTTOM" val="-247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69.xml><?xml version="1.0" encoding="utf-8"?>
<p:tagLst xmlns:p="http://schemas.openxmlformats.org/presentationml/2006/main">
  <p:tag name="PA" val="v5.2.2"/>
  <p:tag name="PICTUREFILLRANGE" val="12995e79-8c1e-4f64-87a1-cdab15a2acb0"/>
  <p:tag name="KSO_WM_UNIT_VALUE" val="111*114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24"/>
  <p:tag name="KSO_WM_UNIT_ID" val="crop20194985_1*ζ_h_d*1_1_24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1511"/>
  <p:tag name="KSO_WM_BLIP_RECT_RIGHT" val="-368"/>
  <p:tag name="KSO_WM_BLIP_RECT_TOP" val="-789"/>
  <p:tag name="KSO_WM_BLIP_RECT_BOTTOM" val="-542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2"/>
  <p:tag name="PICTUREFILLRANGE" val="12995e79-8c1e-4f64-87a1-cdab15a2acb0"/>
  <p:tag name="KSO_WM_UNIT_VALUE" val="111*114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25"/>
  <p:tag name="KSO_WM_UNIT_ID" val="crop20194985_1*ζ_h_d*1_1_25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403"/>
  <p:tag name="KSO_WM_BLIP_RECT_RIGHT" val="-1477"/>
  <p:tag name="KSO_WM_BLIP_RECT_TOP" val="-901"/>
  <p:tag name="KSO_WM_BLIP_RECT_BOTTOM" val="-429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71.xml><?xml version="1.0" encoding="utf-8"?>
<p:tagLst xmlns:p="http://schemas.openxmlformats.org/presentationml/2006/main">
  <p:tag name="PA" val="v5.2.2"/>
  <p:tag name="PICTUREFILLRANGE" val="12995e79-8c1e-4f64-87a1-cdab15a2acb0"/>
  <p:tag name="KSO_WM_UNIT_VALUE" val="111*114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1"/>
  <p:tag name="KSO_WM_UNIT_ID" val="crop20194985_1*ζ_h_d*1_1_1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1169"/>
  <p:tag name="KSO_WM_BLIP_RECT_RIGHT" val="-711"/>
  <p:tag name="KSO_WM_BLIP_RECT_TOP" val="-51"/>
  <p:tag name="KSO_WM_BLIP_RECT_BOTTOM" val="-1278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72.xml><?xml version="1.0" encoding="utf-8"?>
<p:tagLst xmlns:p="http://schemas.openxmlformats.org/presentationml/2006/main">
  <p:tag name="PA" val="v5.2.2"/>
  <p:tag name="PICTUREFILLRANGE" val="12995e79-8c1e-4f64-87a1-cdab15a2acb0"/>
  <p:tag name="KSO_WM_UNIT_VALUE" val="367*388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2"/>
  <p:tag name="KSO_WM_UNIT_ID" val="crop20194985_1*ζ_h_d*1_1_2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337"/>
  <p:tag name="KSO_WM_BLIP_RECT_RIGHT" val="-144"/>
  <p:tag name="KSO_WM_BLIP_RECT_TOP" val="-125"/>
  <p:tag name="KSO_WM_BLIP_RECT_BOTTOM" val="-206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73.xml><?xml version="1.0" encoding="utf-8"?>
<p:tagLst xmlns:p="http://schemas.openxmlformats.org/presentationml/2006/main">
  <p:tag name="PA" val="v5.2.2"/>
  <p:tag name="PICTUREFILLRANGE" val="12995e79-8c1e-4f64-87a1-cdab15a2acb0"/>
  <p:tag name="KSO_WM_UNIT_VALUE" val="90*85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4"/>
  <p:tag name="KSO_WM_UNIT_ID" val="crop20194985_1*ζ_h_d*1_1_4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739"/>
  <p:tag name="KSO_WM_BLIP_RECT_RIGHT" val="-1820"/>
  <p:tag name="KSO_WM_BLIP_RECT_TOP" val="-96"/>
  <p:tag name="KSO_WM_BLIP_RECT_BOTTOM" val="-1564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74.xml><?xml version="1.0" encoding="utf-8"?>
<p:tagLst xmlns:p="http://schemas.openxmlformats.org/presentationml/2006/main">
  <p:tag name="PA" val="v5.2.2"/>
  <p:tag name="PICTUREFILLRANGE" val="12995e79-8c1e-4f64-87a1-cdab15a2acb0"/>
  <p:tag name="KSO_WM_UNIT_VALUE" val="67*69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5"/>
  <p:tag name="KSO_WM_UNIT_ID" val="crop20194985_1*ζ_h_d*1_1_5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1132"/>
  <p:tag name="KSO_WM_BLIP_RECT_RIGHT" val="-2031"/>
  <p:tag name="KSO_WM_BLIP_RECT_TOP" val="-2098"/>
  <p:tag name="KSO_WM_BLIP_RECT_BOTTOM" val="-158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75.xml><?xml version="1.0" encoding="utf-8"?>
<p:tagLst xmlns:p="http://schemas.openxmlformats.org/presentationml/2006/main">
  <p:tag name="PA" val="v5.2.2"/>
  <p:tag name="PICTUREFILLRANGE" val="12995e79-8c1e-4f64-87a1-cdab15a2acb0"/>
  <p:tag name="KSO_WM_UNIT_VALUE" val="67*69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6"/>
  <p:tag name="KSO_WM_UNIT_ID" val="crop20194985_1*ζ_h_d*1_1_6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2668"/>
  <p:tag name="KSO_WM_BLIP_RECT_RIGHT" val="-495"/>
  <p:tag name="KSO_WM_BLIP_RECT_TOP" val="-1878"/>
  <p:tag name="KSO_WM_BLIP_RECT_BOTTOM" val="-378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76.xml><?xml version="1.0" encoding="utf-8"?>
<p:tagLst xmlns:p="http://schemas.openxmlformats.org/presentationml/2006/main">
  <p:tag name="PA" val="v5.2.2"/>
  <p:tag name="PICTUREFILLRANGE" val="12995e79-8c1e-4f64-87a1-cdab15a2acb0"/>
  <p:tag name="KSO_WM_UNIT_VALUE" val="67*69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7"/>
  <p:tag name="KSO_WM_UNIT_ID" val="crop20194985_1*ζ_h_d*1_1_7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2801"/>
  <p:tag name="KSO_WM_BLIP_RECT_RIGHT" val="-361"/>
  <p:tag name="KSO_WM_BLIP_RECT_TOP" val="-1503"/>
  <p:tag name="KSO_WM_BLIP_RECT_BOTTOM" val="-752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77.xml><?xml version="1.0" encoding="utf-8"?>
<p:tagLst xmlns:p="http://schemas.openxmlformats.org/presentationml/2006/main">
  <p:tag name="PA" val="v5.2.2"/>
  <p:tag name="PICTUREFILLRANGE" val="12995e79-8c1e-4f64-87a1-cdab15a2acb0"/>
  <p:tag name="KSO_WM_UNIT_VALUE" val="67*69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8"/>
  <p:tag name="KSO_WM_UNIT_ID" val="crop20194985_1*ζ_h_d*1_1_8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1502"/>
  <p:tag name="KSO_WM_BLIP_RECT_RIGHT" val="-1661"/>
  <p:tag name="KSO_WM_BLIP_RECT_TOP" val="-1646"/>
  <p:tag name="KSO_WM_BLIP_RECT_BOTTOM" val="-610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78.xml><?xml version="1.0" encoding="utf-8"?>
<p:tagLst xmlns:p="http://schemas.openxmlformats.org/presentationml/2006/main">
  <p:tag name="PA" val="v5.2.2"/>
  <p:tag name="PICTUREFILLRANGE" val="12995e79-8c1e-4f64-87a1-cdab15a2acb0"/>
  <p:tag name="KSO_WM_UNIT_VALUE" val="67*69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9"/>
  <p:tag name="KSO_WM_UNIT_ID" val="crop20194985_1*ζ_h_d*1_1_9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1824"/>
  <p:tag name="KSO_WM_BLIP_RECT_RIGHT" val="-1338"/>
  <p:tag name="KSO_WM_BLIP_RECT_TOP" val="-1968"/>
  <p:tag name="KSO_WM_BLIP_RECT_BOTTOM" val="-287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79.xml><?xml version="1.0" encoding="utf-8"?>
<p:tagLst xmlns:p="http://schemas.openxmlformats.org/presentationml/2006/main">
  <p:tag name="PA" val="v5.2.2"/>
  <p:tag name="PICTUREFILLRANGE" val="12995e79-8c1e-4f64-87a1-cdab15a2acb0"/>
  <p:tag name="KSO_WM_UNIT_VALUE" val="105*108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10"/>
  <p:tag name="KSO_WM_UNIT_ID" val="crop20194985_1*ζ_h_d*1_1_10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275"/>
  <p:tag name="KSO_WM_BLIP_RECT_RIGHT" val="-1715"/>
  <p:tag name="KSO_WM_BLIP_RECT_TOP" val="-189"/>
  <p:tag name="KSO_WM_BLIP_RECT_BOTTOM" val="-1222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2"/>
  <p:tag name="PICTUREFILLRANGE" val="12995e79-8c1e-4f64-87a1-cdab15a2acb0"/>
  <p:tag name="KSO_WM_UNIT_VALUE" val="67*69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12"/>
  <p:tag name="KSO_WM_UNIT_ID" val="crop20194985_1*ζ_h_d*1_1_12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1326"/>
  <p:tag name="KSO_WM_BLIP_RECT_RIGHT" val="-1837"/>
  <p:tag name="KSO_WM_BLIP_RECT_TOP" val="0"/>
  <p:tag name="KSO_WM_BLIP_RECT_BOTTOM" val="-2249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81.xml><?xml version="1.0" encoding="utf-8"?>
<p:tagLst xmlns:p="http://schemas.openxmlformats.org/presentationml/2006/main">
  <p:tag name="PA" val="v5.2.2"/>
  <p:tag name="PICTUREFILLRANGE" val="12995e79-8c1e-4f64-87a1-cdab15a2acb0"/>
  <p:tag name="KSO_WM_UNIT_VALUE" val="131*135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13"/>
  <p:tag name="KSO_WM_UNIT_ID" val="crop20194985_1*ζ_h_d*1_1_13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579"/>
  <p:tag name="KSO_WM_BLIP_RECT_RIGHT" val="-988"/>
  <p:tag name="KSO_WM_BLIP_RECT_TOP" val="-734"/>
  <p:tag name="KSO_WM_BLIP_RECT_BOTTOM" val="-370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82.xml><?xml version="1.0" encoding="utf-8"?>
<p:tagLst xmlns:p="http://schemas.openxmlformats.org/presentationml/2006/main">
  <p:tag name="PA" val="v5.2.2"/>
  <p:tag name="PICTUREFILLRANGE" val="12995e79-8c1e-4f64-87a1-cdab15a2acb0"/>
  <p:tag name="KSO_WM_UNIT_VALUE" val="331*154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14"/>
  <p:tag name="KSO_WM_UNIT_ID" val="crop20194985_1*ζ_h_d*1_1_14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663"/>
  <p:tag name="KSO_WM_BLIP_RECT_RIGHT" val="-705"/>
  <p:tag name="KSO_WM_BLIP_RECT_TOP" val="-378"/>
  <p:tag name="KSO_WM_BLIP_RECT_BOTTOM" val="0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83.xml><?xml version="1.0" encoding="utf-8"?>
<p:tagLst xmlns:p="http://schemas.openxmlformats.org/presentationml/2006/main">
  <p:tag name="PA" val="v5.2.2"/>
  <p:tag name="PICTUREFILLRANGE" val="12995e79-8c1e-4f64-87a1-cdab15a2acb0"/>
  <p:tag name="KSO_WM_UNIT_VALUE" val="242*212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15"/>
  <p:tag name="KSO_WM_UNIT_ID" val="crop20194985_1*ζ_h_d*1_1_15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305"/>
  <p:tag name="KSO_WM_BLIP_RECT_RIGHT" val="-657"/>
  <p:tag name="KSO_WM_BLIP_RECT_TOP" val="-43"/>
  <p:tag name="KSO_WM_BLIP_RECT_BOTTOM" val="-511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84.xml><?xml version="1.0" encoding="utf-8"?>
<p:tagLst xmlns:p="http://schemas.openxmlformats.org/presentationml/2006/main">
  <p:tag name="PA" val="v5.2.2"/>
  <p:tag name="PICTUREFILLRANGE" val="12995e79-8c1e-4f64-87a1-cdab15a2acb0"/>
  <p:tag name="KSO_WM_UNIT_VALUE" val="306*347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16"/>
  <p:tag name="KSO_WM_UNIT_ID" val="crop20194985_1*ζ_h_d*1_1_16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374"/>
  <p:tag name="KSO_WM_BLIP_RECT_RIGHT" val="-175"/>
  <p:tag name="KSO_WM_BLIP_RECT_TOP" val="-279"/>
  <p:tag name="KSO_WM_BLIP_RECT_BOTTOM" val="-138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85.xml><?xml version="1.0" encoding="utf-8"?>
<p:tagLst xmlns:p="http://schemas.openxmlformats.org/presentationml/2006/main">
  <p:tag name="PA" val="v5.2.2"/>
  <p:tag name="PICTUREFILLRANGE" val="12995e79-8c1e-4f64-87a1-cdab15a2acb0"/>
  <p:tag name="KSO_WM_UNIT_VALUE" val="133*103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17"/>
  <p:tag name="KSO_WM_UNIT_ID" val="crop20194985_1*ζ_h_d*1_1_17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640"/>
  <p:tag name="KSO_WM_BLIP_RECT_RIGHT" val="-1450"/>
  <p:tag name="KSO_WM_BLIP_RECT_TOP" val="-751"/>
  <p:tag name="KSO_WM_BLIP_RECT_BOTTOM" val="-340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86.xml><?xml version="1.0" encoding="utf-8"?>
<p:tagLst xmlns:p="http://schemas.openxmlformats.org/presentationml/2006/main">
  <p:tag name="PA" val="v5.2.2"/>
  <p:tag name="PICTUREFILLRANGE" val="12995e79-8c1e-4f64-87a1-cdab15a2acb0"/>
  <p:tag name="KSO_WM_UNIT_VALUE" val="228*216"/>
  <p:tag name="KSO_WM_UNIT_HIGHLIGHT" val="0"/>
  <p:tag name="KSO_WM_UNIT_COMPATIBLE" val="0"/>
  <p:tag name="KSO_WM_UNIT_DIAGRAM_ISNUMVISUAL" val="0"/>
  <p:tag name="KSO_WM_UNIT_DIAGRAM_ISREFERUNIT" val="0"/>
  <p:tag name="KSO_WM_DIAGRAM_GROUP_CODE" val="1685011496"/>
  <p:tag name="KSO_WM_UNIT_TYPE" val="ζ_h_d"/>
  <p:tag name="KSO_WM_UNIT_INDEX" val="1_1_18"/>
  <p:tag name="KSO_WM_UNIT_ID" val="crop20194985_1*ζ_h_d*1_1_18"/>
  <p:tag name="KSO_WM_TEMPLATE_CATEGORY" val="crop"/>
  <p:tag name="KSO_WM_TEMPLATE_INDEX" val="20194985"/>
  <p:tag name="KSO_WM_UNIT_LAYERLEVEL" val="1_1_1"/>
  <p:tag name="KSO_WM_TAG_VERSION" val="1.0"/>
  <p:tag name="KSO_WM_BEAUTIFY_FLAG" val="#wm#"/>
  <p:tag name="KSO_WM_UNIT_DIAGRAM_MODELTYPE" val="creativeCrop"/>
  <p:tag name="KSO_WM_BLIP_RECT_LEFT" val="-314"/>
  <p:tag name="KSO_WM_BLIP_RECT_RIGHT" val="-628"/>
  <p:tag name="KSO_WM_BLIP_RECT_TOP" val="-383"/>
  <p:tag name="KSO_WM_BLIP_RECT_BOTTOM" val="-210"/>
  <p:tag name="KSO_WM_CREATIVE_CROP_ORG_WIDTH" val="548.1"/>
  <p:tag name="KSO_WM_CREATIVE_CROP_ORG_HEIGHT" val="384.65"/>
  <p:tag name="KSO_WM_CREATIVE_CROP_HEIGHT" val="384.65"/>
  <p:tag name="KSO_WM_CREATIVE_CROP_WIDTH" val="426.7"/>
  <p:tag name="KSO_WM_CREATIVE_CROP_VERSION" val="1"/>
  <p:tag name="KSO_WM_CREATIVE_CROP_TEMPLATE_ID" val="3106996"/>
  <p:tag name="KSO_WM_DIAGRAM_VIRTUALLY_FRAME" val="{&quot;height&quot;:403.9,&quot;left&quot;:35.05,&quot;top&quot;:44,&quot;width&quot;:496.25}"/>
</p:tagLst>
</file>

<file path=ppt/tags/tag87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ags/tag91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ags/tag92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ags/tag93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ags/tag94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ags/tag95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ags/tag96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ags/tag97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ags/tag98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ags/tag99.xml><?xml version="1.0" encoding="utf-8"?>
<p:tagLst xmlns:p="http://schemas.openxmlformats.org/presentationml/2006/main">
  <p:tag name="KSO_WM_DIAGRAM_VIRTUALLY_FRAME" val="{&quot;height&quot;:336.6,&quot;left&quot;:25.55,&quot;top&quot;:85.9,&quot;width&quot;:905.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义启中秋体"/>
        <a:ea typeface="义启中秋体"/>
        <a:cs typeface=""/>
      </a:majorFont>
      <a:minorFont>
        <a:latin typeface="义启中秋体"/>
        <a:ea typeface="义启中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义启中秋体"/>
        <a:font script="Hebr" typeface="义启中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义启中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义启中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义启中秋体"/>
        <a:ea typeface=""/>
        <a:cs typeface=""/>
        <a:font script="Jpan" typeface="ＭＳ Ｐゴシック"/>
        <a:font script="Hang" typeface="맑은 고딕"/>
        <a:font script="Hans" typeface="义启中秋体"/>
        <a:font script="Hant" typeface="新細明體"/>
        <a:font script="Arab" typeface="义启中秋体"/>
        <a:font script="Hebr" typeface="义启中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义启中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13689</Words>
  <Application>WPS 演示</Application>
  <PresentationFormat>宽屏</PresentationFormat>
  <Paragraphs>825</Paragraphs>
  <Slides>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9" baseType="lpstr">
      <vt:lpstr>Arial</vt:lpstr>
      <vt:lpstr>宋体</vt:lpstr>
      <vt:lpstr>Wingdings</vt:lpstr>
      <vt:lpstr>义启中秋体</vt:lpstr>
      <vt:lpstr>微软雅黑</vt:lpstr>
      <vt:lpstr>Chiller</vt:lpstr>
      <vt:lpstr>Times New Roman</vt:lpstr>
      <vt:lpstr>Arial Narrow</vt:lpstr>
      <vt:lpstr>Calibri</vt:lpstr>
      <vt:lpstr>Times New Roman</vt:lpstr>
      <vt:lpstr>Arial Black</vt:lpstr>
      <vt:lpstr>Arial Unicode MS</vt:lpstr>
      <vt:lpstr>Cambria</vt:lpstr>
      <vt:lpstr>汉仪雅酷黑 85W</vt:lpstr>
      <vt:lpstr>Arial Unicode MS</vt:lpstr>
      <vt:lpstr>Times New Roman Bold</vt:lpstr>
      <vt:lpstr>Calibri</vt:lpstr>
      <vt:lpstr>Wingdings</vt:lpstr>
      <vt:lpstr>Times New Roman Regular</vt:lpstr>
      <vt:lpstr>柳公权柳体</vt:lpstr>
      <vt:lpstr>StoneSerifStd-Medium</vt:lpstr>
      <vt:lpstr>Segoe Print</vt:lpstr>
      <vt:lpstr>华文中宋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did the principal say in the opening? What’s the purpose of the opening?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Lexicial repetition---  the soul of the passage</vt:lpstr>
      <vt:lpstr>Critical reading: reading beyond the text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譞弋</cp:lastModifiedBy>
  <cp:revision>49</cp:revision>
  <dcterms:created xsi:type="dcterms:W3CDTF">2019-06-19T02:08:00Z</dcterms:created>
  <dcterms:modified xsi:type="dcterms:W3CDTF">2025-01-23T16:11:32Z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KSOTemplateUUID">
    <vt:lpwstr>v1.0_mb_q7JsTyfImDwZmZzkIjCsuA==</vt:lpwstr>
  </property>
  <property fmtid="{D5CDD505-2E9C-101B-9397-08002B2CF9AE}" pid="4" name="ICV">
    <vt:lpwstr>5853977D359F49539037CCACF2E6D707_11</vt:lpwstr>
  </property>
</Properties>
</file>